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tif" ContentType="image/t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57" r:id="rId3"/>
    <p:sldId id="259" r:id="rId4"/>
    <p:sldId id="260" r:id="rId5"/>
    <p:sldId id="261" r:id="rId6"/>
    <p:sldId id="262" r:id="rId7"/>
    <p:sldId id="263" r:id="rId8"/>
    <p:sldId id="264" r:id="rId9"/>
    <p:sldId id="265" r:id="rId10"/>
    <p:sldId id="266" r:id="rId11"/>
    <p:sldId id="271" r:id="rId12"/>
    <p:sldId id="272" r:id="rId13"/>
    <p:sldId id="273" r:id="rId14"/>
    <p:sldId id="274" r:id="rId15"/>
    <p:sldId id="277" r:id="rId16"/>
    <p:sldId id="278" r:id="rId17"/>
    <p:sldId id="279" r:id="rId18"/>
    <p:sldId id="280" r:id="rId19"/>
    <p:sldId id="281" r:id="rId20"/>
    <p:sldId id="282" r:id="rId21"/>
    <p:sldId id="283" r:id="rId22"/>
    <p:sldId id="284" r:id="rId23"/>
    <p:sldId id="285" r:id="rId24"/>
    <p:sldId id="286" r:id="rId25"/>
    <p:sldId id="287" r:id="rId26"/>
    <p:sldId id="288" r:id="rId27"/>
    <p:sldId id="289" r:id="rId28"/>
    <p:sldId id="290" r:id="rId29"/>
    <p:sldId id="291" r:id="rId30"/>
    <p:sldId id="292" r:id="rId31"/>
    <p:sldId id="293" r:id="rId32"/>
    <p:sldId id="294" r:id="rId33"/>
    <p:sldId id="295" r:id="rId34"/>
    <p:sldId id="296" r:id="rId3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69" d="100"/>
          <a:sy n="69" d="100"/>
        </p:scale>
        <p:origin x="-832" y="-104"/>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tif>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jpeg>
</file>

<file path=ppt/media/image48.png>
</file>

<file path=ppt/media/image49.png>
</file>

<file path=ppt/media/image5.png>
</file>

<file path=ppt/media/image50.png>
</file>

<file path=ppt/media/image51.png>
</file>

<file path=ppt/media/image52.png>
</file>

<file path=ppt/media/image6.jpeg>
</file>

<file path=ppt/media/image7.pn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0" name="Shape 170"/>
          <p:cNvSpPr>
            <a:spLocks noGrp="1" noRot="1" noChangeAspect="1"/>
          </p:cNvSpPr>
          <p:nvPr>
            <p:ph type="sldImg"/>
          </p:nvPr>
        </p:nvSpPr>
        <p:spPr>
          <a:xfrm>
            <a:off x="1143000" y="685800"/>
            <a:ext cx="4572000" cy="3429000"/>
          </a:xfrm>
          <a:prstGeom prst="rect">
            <a:avLst/>
          </a:prstGeom>
        </p:spPr>
        <p:txBody>
          <a:bodyPr/>
          <a:lstStyle/>
          <a:p>
            <a:endParaRPr/>
          </a:p>
        </p:txBody>
      </p:sp>
      <p:sp>
        <p:nvSpPr>
          <p:cNvPr id="171" name="Shape 17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16087754"/>
      </p:ext>
    </p:extLst>
  </p:cSld>
  <p:clrMap bg1="lt1" tx1="dk1" bg2="lt2" tx2="dk2" accent1="accent1" accent2="accent2" accent3="accent3" accent4="accent4" accent5="accent5" accent6="accent6" hlink="hlink" folHlink="folHlink"/>
  <p:notesStyle>
    <a:lvl1pPr latinLnBrk="0">
      <a:defRPr sz="1200">
        <a:latin typeface="+mj-lt"/>
        <a:ea typeface="+mj-ea"/>
        <a:cs typeface="+mj-cs"/>
        <a:sym typeface="等线"/>
      </a:defRPr>
    </a:lvl1pPr>
    <a:lvl2pPr indent="228600" latinLnBrk="0">
      <a:defRPr sz="1200">
        <a:latin typeface="+mj-lt"/>
        <a:ea typeface="+mj-ea"/>
        <a:cs typeface="+mj-cs"/>
        <a:sym typeface="等线"/>
      </a:defRPr>
    </a:lvl2pPr>
    <a:lvl3pPr indent="457200" latinLnBrk="0">
      <a:defRPr sz="1200">
        <a:latin typeface="+mj-lt"/>
        <a:ea typeface="+mj-ea"/>
        <a:cs typeface="+mj-cs"/>
        <a:sym typeface="等线"/>
      </a:defRPr>
    </a:lvl3pPr>
    <a:lvl4pPr indent="685800" latinLnBrk="0">
      <a:defRPr sz="1200">
        <a:latin typeface="+mj-lt"/>
        <a:ea typeface="+mj-ea"/>
        <a:cs typeface="+mj-cs"/>
        <a:sym typeface="等线"/>
      </a:defRPr>
    </a:lvl4pPr>
    <a:lvl5pPr indent="914400" latinLnBrk="0">
      <a:defRPr sz="1200">
        <a:latin typeface="+mj-lt"/>
        <a:ea typeface="+mj-ea"/>
        <a:cs typeface="+mj-cs"/>
        <a:sym typeface="等线"/>
      </a:defRPr>
    </a:lvl5pPr>
    <a:lvl6pPr indent="1143000" latinLnBrk="0">
      <a:defRPr sz="1200">
        <a:latin typeface="+mj-lt"/>
        <a:ea typeface="+mj-ea"/>
        <a:cs typeface="+mj-cs"/>
        <a:sym typeface="等线"/>
      </a:defRPr>
    </a:lvl6pPr>
    <a:lvl7pPr indent="1371600" latinLnBrk="0">
      <a:defRPr sz="1200">
        <a:latin typeface="+mj-lt"/>
        <a:ea typeface="+mj-ea"/>
        <a:cs typeface="+mj-cs"/>
        <a:sym typeface="等线"/>
      </a:defRPr>
    </a:lvl7pPr>
    <a:lvl8pPr indent="1600200" latinLnBrk="0">
      <a:defRPr sz="1200">
        <a:latin typeface="+mj-lt"/>
        <a:ea typeface="+mj-ea"/>
        <a:cs typeface="+mj-cs"/>
        <a:sym typeface="等线"/>
      </a:defRPr>
    </a:lvl8pPr>
    <a:lvl9pPr indent="1828800" latinLnBrk="0">
      <a:defRPr sz="1200">
        <a:latin typeface="+mj-lt"/>
        <a:ea typeface="+mj-ea"/>
        <a:cs typeface="+mj-cs"/>
        <a:sym typeface="等线"/>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pPr defTabSz="457200">
              <a:lnSpc>
                <a:spcPct val="117999"/>
              </a:lnSpc>
              <a:defRPr sz="2100">
                <a:latin typeface="Helvetica Neue"/>
                <a:ea typeface="Helvetica Neue"/>
                <a:cs typeface="Helvetica Neue"/>
                <a:sym typeface="Helvetica Neue"/>
              </a:defRPr>
            </a:pPr>
            <a:r>
              <a:t>前两位大师都是从SOA的角度阐述了MSA</a:t>
            </a:r>
          </a:p>
          <a:p>
            <a:pPr defTabSz="457200">
              <a:lnSpc>
                <a:spcPct val="117999"/>
              </a:lnSpc>
              <a:defRPr sz="2100">
                <a:latin typeface="Helvetica Neue"/>
                <a:ea typeface="Helvetica Neue"/>
                <a:cs typeface="Helvetica Neue"/>
                <a:sym typeface="Helvetica Neue"/>
              </a:defRPr>
            </a:pPr>
            <a:r>
              <a:t>而Neal Ford，卓有成效的程序员的作者，TWer的技术专家</a:t>
            </a:r>
          </a:p>
          <a:p>
            <a:pPr defTabSz="457200">
              <a:lnSpc>
                <a:spcPct val="117999"/>
              </a:lnSpc>
              <a:defRPr sz="2100">
                <a:latin typeface="Helvetica Neue"/>
                <a:ea typeface="Helvetica Neue"/>
                <a:cs typeface="Helvetica Neue"/>
                <a:sym typeface="Helvetica Neue"/>
              </a:defRPr>
            </a:pPr>
            <a:r>
              <a:t>当然，除了他们以外，还有很多技术专家的诠释，我就不一一列举了。</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Shape 456"/>
          <p:cNvSpPr>
            <a:spLocks noGrp="1" noRot="1" noChangeAspect="1"/>
          </p:cNvSpPr>
          <p:nvPr>
            <p:ph type="sldImg"/>
          </p:nvPr>
        </p:nvSpPr>
        <p:spPr>
          <a:xfrm>
            <a:off x="381000" y="685800"/>
            <a:ext cx="6096000" cy="3429000"/>
          </a:xfrm>
          <a:prstGeom prst="rect">
            <a:avLst/>
          </a:prstGeom>
        </p:spPr>
        <p:txBody>
          <a:bodyPr/>
          <a:lstStyle/>
          <a:p>
            <a:endParaRPr/>
          </a:p>
        </p:txBody>
      </p:sp>
      <p:sp>
        <p:nvSpPr>
          <p:cNvPr id="457" name="Shape 457"/>
          <p:cNvSpPr>
            <a:spLocks noGrp="1"/>
          </p:cNvSpPr>
          <p:nvPr>
            <p:ph type="body" sz="quarter" idx="1"/>
          </p:nvPr>
        </p:nvSpPr>
        <p:spPr>
          <a:prstGeom prst="rect">
            <a:avLst/>
          </a:prstGeom>
        </p:spPr>
        <p:txBody>
          <a:bodyPr/>
          <a:lstStyle>
            <a:lvl1pPr defTabSz="457200">
              <a:lnSpc>
                <a:spcPct val="125000"/>
              </a:lnSpc>
              <a:defRPr sz="2200">
                <a:latin typeface="Avenir Roman"/>
                <a:ea typeface="Avenir Roman"/>
                <a:cs typeface="Avenir Roman"/>
                <a:sym typeface="Avenir Roman"/>
              </a:defRPr>
            </a:lvl1pPr>
          </a:lstStyle>
          <a:p>
            <a:r>
              <a:t>少CSE的一幅图</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 name="Shape 464"/>
          <p:cNvSpPr>
            <a:spLocks noGrp="1" noRot="1" noChangeAspect="1"/>
          </p:cNvSpPr>
          <p:nvPr>
            <p:ph type="sldImg"/>
          </p:nvPr>
        </p:nvSpPr>
        <p:spPr>
          <a:xfrm>
            <a:off x="381000" y="685800"/>
            <a:ext cx="6096000" cy="3429000"/>
          </a:xfrm>
          <a:prstGeom prst="rect">
            <a:avLst/>
          </a:prstGeom>
        </p:spPr>
        <p:txBody>
          <a:bodyPr/>
          <a:lstStyle/>
          <a:p>
            <a:endParaRPr/>
          </a:p>
        </p:txBody>
      </p:sp>
      <p:sp>
        <p:nvSpPr>
          <p:cNvPr id="465" name="Shape 465"/>
          <p:cNvSpPr>
            <a:spLocks noGrp="1"/>
          </p:cNvSpPr>
          <p:nvPr>
            <p:ph type="body" sz="quarter" idx="1"/>
          </p:nvPr>
        </p:nvSpPr>
        <p:spPr>
          <a:prstGeom prst="rect">
            <a:avLst/>
          </a:prstGeom>
        </p:spPr>
        <p:txBody>
          <a:bodyPr/>
          <a:lstStyle>
            <a:lvl1pPr defTabSz="457200">
              <a:lnSpc>
                <a:spcPct val="125000"/>
              </a:lnSpc>
              <a:defRPr sz="2200">
                <a:latin typeface="Avenir Roman"/>
                <a:ea typeface="Avenir Roman"/>
                <a:cs typeface="Avenir Roman"/>
                <a:sym typeface="Avenir Roman"/>
              </a:defRPr>
            </a:lvl1pPr>
          </a:lstStyle>
          <a:p>
            <a:r>
              <a:t>少CSE的一幅图</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 name="Shape 471"/>
          <p:cNvSpPr>
            <a:spLocks noGrp="1" noRot="1" noChangeAspect="1"/>
          </p:cNvSpPr>
          <p:nvPr>
            <p:ph type="sldImg"/>
          </p:nvPr>
        </p:nvSpPr>
        <p:spPr>
          <a:xfrm>
            <a:off x="381000" y="685800"/>
            <a:ext cx="6096000" cy="3429000"/>
          </a:xfrm>
          <a:prstGeom prst="rect">
            <a:avLst/>
          </a:prstGeom>
        </p:spPr>
        <p:txBody>
          <a:bodyPr/>
          <a:lstStyle/>
          <a:p>
            <a:endParaRPr/>
          </a:p>
        </p:txBody>
      </p:sp>
      <p:sp>
        <p:nvSpPr>
          <p:cNvPr id="472" name="Shape 472"/>
          <p:cNvSpPr>
            <a:spLocks noGrp="1"/>
          </p:cNvSpPr>
          <p:nvPr>
            <p:ph type="body" sz="quarter" idx="1"/>
          </p:nvPr>
        </p:nvSpPr>
        <p:spPr>
          <a:prstGeom prst="rect">
            <a:avLst/>
          </a:prstGeom>
        </p:spPr>
        <p:txBody>
          <a:bodyPr/>
          <a:lstStyle>
            <a:lvl1pPr defTabSz="457200">
              <a:lnSpc>
                <a:spcPct val="125000"/>
              </a:lnSpc>
              <a:defRPr sz="2200">
                <a:latin typeface="Avenir Roman"/>
                <a:ea typeface="Avenir Roman"/>
                <a:cs typeface="Avenir Roman"/>
                <a:sym typeface="Avenir Roman"/>
              </a:defRPr>
            </a:lvl1pPr>
          </a:lstStyle>
          <a:p>
            <a:r>
              <a:t>少CSE的一幅图</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Shape 479"/>
          <p:cNvSpPr>
            <a:spLocks noGrp="1" noRot="1" noChangeAspect="1"/>
          </p:cNvSpPr>
          <p:nvPr>
            <p:ph type="sldImg"/>
          </p:nvPr>
        </p:nvSpPr>
        <p:spPr>
          <a:xfrm>
            <a:off x="381000" y="685800"/>
            <a:ext cx="6096000" cy="3429000"/>
          </a:xfrm>
          <a:prstGeom prst="rect">
            <a:avLst/>
          </a:prstGeom>
        </p:spPr>
        <p:txBody>
          <a:bodyPr/>
          <a:lstStyle/>
          <a:p>
            <a:endParaRPr/>
          </a:p>
        </p:txBody>
      </p:sp>
      <p:sp>
        <p:nvSpPr>
          <p:cNvPr id="480" name="Shape 480"/>
          <p:cNvSpPr>
            <a:spLocks noGrp="1"/>
          </p:cNvSpPr>
          <p:nvPr>
            <p:ph type="body" sz="quarter" idx="1"/>
          </p:nvPr>
        </p:nvSpPr>
        <p:spPr>
          <a:prstGeom prst="rect">
            <a:avLst/>
          </a:prstGeom>
        </p:spPr>
        <p:txBody>
          <a:bodyPr/>
          <a:lstStyle>
            <a:lvl1pPr defTabSz="457200">
              <a:lnSpc>
                <a:spcPct val="117999"/>
              </a:lnSpc>
              <a:defRPr sz="3000">
                <a:latin typeface="Helvetica Neue"/>
                <a:ea typeface="Helvetica Neue"/>
                <a:cs typeface="Helvetica Neue"/>
                <a:sym typeface="Helvetica Neue"/>
              </a:defRPr>
            </a:lvl1pPr>
          </a:lstStyle>
          <a:p>
            <a:r>
              <a:t>右边持续交付的一幅图</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a:spLocks noGrp="1" noRot="1" noChangeAspect="1"/>
          </p:cNvSpPr>
          <p:nvPr>
            <p:ph type="sldImg"/>
          </p:nvPr>
        </p:nvSpPr>
        <p:spPr>
          <a:prstGeom prst="rect">
            <a:avLst/>
          </a:prstGeom>
        </p:spPr>
        <p:txBody>
          <a:bodyPr/>
          <a:lstStyle/>
          <a:p>
            <a:endParaRPr/>
          </a:p>
        </p:txBody>
      </p:sp>
      <p:sp>
        <p:nvSpPr>
          <p:cNvPr id="228" name="Shape 228"/>
          <p:cNvSpPr>
            <a:spLocks noGrp="1"/>
          </p:cNvSpPr>
          <p:nvPr>
            <p:ph type="body" sz="quarter" idx="1"/>
          </p:nvPr>
        </p:nvSpPr>
        <p:spPr>
          <a:prstGeom prst="rect">
            <a:avLst/>
          </a:prstGeom>
        </p:spPr>
        <p:txBody>
          <a:bodyPr/>
          <a:lstStyle>
            <a:lvl1pPr defTabSz="457200">
              <a:lnSpc>
                <a:spcPct val="117999"/>
              </a:lnSpc>
              <a:defRPr sz="2100">
                <a:latin typeface="Helvetica Neue"/>
                <a:ea typeface="Helvetica Neue"/>
                <a:cs typeface="Helvetica Neue"/>
                <a:sym typeface="Helvetica Neue"/>
              </a:defRPr>
            </a:lvl1pPr>
          </a:lstStyle>
          <a:p>
            <a:r>
              <a:t>以更低的成本、更高的质量，缩短软件的交付周期</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a:spLocks noGrp="1" noRot="1" noChangeAspect="1"/>
          </p:cNvSpPr>
          <p:nvPr>
            <p:ph type="sldImg"/>
          </p:nvPr>
        </p:nvSpPr>
        <p:spPr>
          <a:prstGeom prst="rect">
            <a:avLst/>
          </a:prstGeom>
        </p:spPr>
        <p:txBody>
          <a:bodyPr/>
          <a:lstStyle/>
          <a:p>
            <a:endParaRPr/>
          </a:p>
        </p:txBody>
      </p:sp>
      <p:sp>
        <p:nvSpPr>
          <p:cNvPr id="232" name="Shape 232"/>
          <p:cNvSpPr>
            <a:spLocks noGrp="1"/>
          </p:cNvSpPr>
          <p:nvPr>
            <p:ph type="body" sz="quarter" idx="1"/>
          </p:nvPr>
        </p:nvSpPr>
        <p:spPr>
          <a:prstGeom prst="rect">
            <a:avLst/>
          </a:prstGeom>
        </p:spPr>
        <p:txBody>
          <a:bodyPr/>
          <a:lstStyle/>
          <a:p>
            <a:pPr defTabSz="457200">
              <a:lnSpc>
                <a:spcPct val="117999"/>
              </a:lnSpc>
              <a:defRPr sz="2100">
                <a:latin typeface="Helvetica Neue"/>
                <a:ea typeface="Helvetica Neue"/>
                <a:cs typeface="Helvetica Neue"/>
                <a:sym typeface="Helvetica Neue"/>
              </a:defRPr>
            </a:pPr>
            <a:r>
              <a:t>我在之前的分享就提出过，微服务诞生的推动因素，其中主要一个是持续交付</a:t>
            </a:r>
          </a:p>
          <a:p>
            <a:pPr defTabSz="457200">
              <a:lnSpc>
                <a:spcPct val="117999"/>
              </a:lnSpc>
              <a:defRPr sz="2100">
                <a:latin typeface="Helvetica Neue"/>
                <a:ea typeface="Helvetica Neue"/>
                <a:cs typeface="Helvetica Neue"/>
                <a:sym typeface="Helvetica Neue"/>
              </a:defRPr>
            </a:pPr>
            <a:r>
              <a:t>以更低的成本、更高的质量，缩短软件的交付周期</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a:spLocks noGrp="1" noRot="1" noChangeAspect="1"/>
          </p:cNvSpPr>
          <p:nvPr>
            <p:ph type="sldImg"/>
          </p:nvPr>
        </p:nvSpPr>
        <p:spPr>
          <a:prstGeom prst="rect">
            <a:avLst/>
          </a:prstGeom>
        </p:spPr>
        <p:txBody>
          <a:bodyPr/>
          <a:lstStyle/>
          <a:p>
            <a:endParaRPr/>
          </a:p>
        </p:txBody>
      </p:sp>
      <p:sp>
        <p:nvSpPr>
          <p:cNvPr id="238" name="Shape 238"/>
          <p:cNvSpPr>
            <a:spLocks noGrp="1"/>
          </p:cNvSpPr>
          <p:nvPr>
            <p:ph type="body" sz="quarter" idx="1"/>
          </p:nvPr>
        </p:nvSpPr>
        <p:spPr>
          <a:prstGeom prst="rect">
            <a:avLst/>
          </a:prstGeom>
        </p:spPr>
        <p:txBody>
          <a:bodyPr/>
          <a:lstStyle/>
          <a:p>
            <a:pPr defTabSz="457200">
              <a:lnSpc>
                <a:spcPct val="117999"/>
              </a:lnSpc>
              <a:defRPr sz="2100">
                <a:latin typeface="Helvetica Neue"/>
                <a:ea typeface="Helvetica Neue"/>
                <a:cs typeface="Helvetica Neue"/>
                <a:sym typeface="Helvetica Neue"/>
              </a:defRPr>
            </a:pPr>
            <a:r>
              <a:t>我在之前的分享就提出过，微服务诞生的推动因素，其中主要一个是持续交付</a:t>
            </a:r>
          </a:p>
          <a:p>
            <a:pPr defTabSz="457200">
              <a:lnSpc>
                <a:spcPct val="117999"/>
              </a:lnSpc>
              <a:defRPr sz="2100">
                <a:latin typeface="Helvetica Neue"/>
                <a:ea typeface="Helvetica Neue"/>
                <a:cs typeface="Helvetica Neue"/>
                <a:sym typeface="Helvetica Neue"/>
              </a:defRPr>
            </a:pPr>
            <a:r>
              <a:t>以更低的成本、更高的质量，缩短软件的交付周期</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Shape 263"/>
          <p:cNvSpPr>
            <a:spLocks noGrp="1" noRot="1" noChangeAspect="1"/>
          </p:cNvSpPr>
          <p:nvPr>
            <p:ph type="sldImg"/>
          </p:nvPr>
        </p:nvSpPr>
        <p:spPr>
          <a:prstGeom prst="rect">
            <a:avLst/>
          </a:prstGeom>
        </p:spPr>
        <p:txBody>
          <a:bodyPr/>
          <a:lstStyle/>
          <a:p>
            <a:endParaRPr/>
          </a:p>
        </p:txBody>
      </p:sp>
      <p:sp>
        <p:nvSpPr>
          <p:cNvPr id="264" name="Shape 264"/>
          <p:cNvSpPr>
            <a:spLocks noGrp="1"/>
          </p:cNvSpPr>
          <p:nvPr>
            <p:ph type="body" sz="quarter" idx="1"/>
          </p:nvPr>
        </p:nvSpPr>
        <p:spPr>
          <a:prstGeom prst="rect">
            <a:avLst/>
          </a:prstGeom>
        </p:spPr>
        <p:txBody>
          <a:bodyPr/>
          <a:lstStyle>
            <a:lvl1pPr defTabSz="457200">
              <a:lnSpc>
                <a:spcPct val="117999"/>
              </a:lnSpc>
              <a:defRPr sz="2100">
                <a:latin typeface="Helvetica Neue"/>
                <a:ea typeface="Helvetica Neue"/>
                <a:cs typeface="Helvetica Neue"/>
                <a:sym typeface="Helvetica Neue"/>
              </a:defRPr>
            </a:lvl1pPr>
          </a:lstStyle>
          <a:p>
            <a:r>
              <a:t>需要一副DevOps的图</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Shape 270"/>
          <p:cNvSpPr>
            <a:spLocks noGrp="1" noRot="1" noChangeAspect="1"/>
          </p:cNvSpPr>
          <p:nvPr>
            <p:ph type="sldImg"/>
          </p:nvPr>
        </p:nvSpPr>
        <p:spPr>
          <a:prstGeom prst="rect">
            <a:avLst/>
          </a:prstGeom>
        </p:spPr>
        <p:txBody>
          <a:bodyPr/>
          <a:lstStyle/>
          <a:p>
            <a:endParaRPr/>
          </a:p>
        </p:txBody>
      </p:sp>
      <p:sp>
        <p:nvSpPr>
          <p:cNvPr id="271" name="Shape 271"/>
          <p:cNvSpPr>
            <a:spLocks noGrp="1"/>
          </p:cNvSpPr>
          <p:nvPr>
            <p:ph type="body" sz="quarter" idx="1"/>
          </p:nvPr>
        </p:nvSpPr>
        <p:spPr>
          <a:prstGeom prst="rect">
            <a:avLst/>
          </a:prstGeom>
        </p:spPr>
        <p:txBody>
          <a:bodyPr/>
          <a:lstStyle>
            <a:lvl1pPr defTabSz="457200">
              <a:lnSpc>
                <a:spcPct val="117999"/>
              </a:lnSpc>
              <a:defRPr sz="2100">
                <a:latin typeface="Helvetica Neue"/>
                <a:ea typeface="Helvetica Neue"/>
                <a:cs typeface="Helvetica Neue"/>
                <a:sym typeface="Helvetica Neue"/>
              </a:defRPr>
            </a:lvl1pPr>
          </a:lstStyle>
          <a:p>
            <a:r>
              <a:t>需要一副DevOps的图</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Shape 283"/>
          <p:cNvSpPr>
            <a:spLocks noGrp="1" noRot="1" noChangeAspect="1"/>
          </p:cNvSpPr>
          <p:nvPr>
            <p:ph type="sldImg"/>
          </p:nvPr>
        </p:nvSpPr>
        <p:spPr>
          <a:prstGeom prst="rect">
            <a:avLst/>
          </a:prstGeom>
        </p:spPr>
        <p:txBody>
          <a:bodyPr/>
          <a:lstStyle/>
          <a:p>
            <a:endParaRPr/>
          </a:p>
        </p:txBody>
      </p:sp>
      <p:sp>
        <p:nvSpPr>
          <p:cNvPr id="284" name="Shape 284"/>
          <p:cNvSpPr>
            <a:spLocks noGrp="1"/>
          </p:cNvSpPr>
          <p:nvPr>
            <p:ph type="body" sz="quarter" idx="1"/>
          </p:nvPr>
        </p:nvSpPr>
        <p:spPr>
          <a:prstGeom prst="rect">
            <a:avLst/>
          </a:prstGeom>
        </p:spPr>
        <p:txBody>
          <a:bodyPr/>
          <a:lstStyle>
            <a:lvl1pPr defTabSz="457200">
              <a:lnSpc>
                <a:spcPct val="117999"/>
              </a:lnSpc>
              <a:defRPr sz="3000">
                <a:latin typeface="Helvetica Neue"/>
                <a:ea typeface="Helvetica Neue"/>
                <a:cs typeface="Helvetica Neue"/>
                <a:sym typeface="Helvetica Neue"/>
              </a:defRPr>
            </a:lvl1pPr>
          </a:lstStyle>
          <a:p>
            <a:r>
              <a:t>什么时候提出的。</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Shape 295"/>
          <p:cNvSpPr>
            <a:spLocks noGrp="1" noRot="1" noChangeAspect="1"/>
          </p:cNvSpPr>
          <p:nvPr>
            <p:ph type="sldImg"/>
          </p:nvPr>
        </p:nvSpPr>
        <p:spPr>
          <a:prstGeom prst="rect">
            <a:avLst/>
          </a:prstGeom>
        </p:spPr>
        <p:txBody>
          <a:bodyPr/>
          <a:lstStyle/>
          <a:p>
            <a:endParaRPr/>
          </a:p>
        </p:txBody>
      </p:sp>
      <p:sp>
        <p:nvSpPr>
          <p:cNvPr id="296" name="Shape 296"/>
          <p:cNvSpPr>
            <a:spLocks noGrp="1"/>
          </p:cNvSpPr>
          <p:nvPr>
            <p:ph type="body" sz="quarter" idx="1"/>
          </p:nvPr>
        </p:nvSpPr>
        <p:spPr>
          <a:prstGeom prst="rect">
            <a:avLst/>
          </a:prstGeom>
        </p:spPr>
        <p:txBody>
          <a:bodyPr/>
          <a:lstStyle>
            <a:lvl1pPr defTabSz="457200">
              <a:lnSpc>
                <a:spcPct val="117999"/>
              </a:lnSpc>
              <a:defRPr sz="3000">
                <a:latin typeface="Helvetica Neue"/>
                <a:ea typeface="Helvetica Neue"/>
                <a:cs typeface="Helvetica Neue"/>
                <a:sym typeface="Helvetica Neue"/>
              </a:defRPr>
            </a:lvl1pPr>
          </a:lstStyle>
          <a:p>
            <a:r>
              <a:t>什么时候提出的。</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Shape 315"/>
          <p:cNvSpPr>
            <a:spLocks noGrp="1" noRot="1" noChangeAspect="1"/>
          </p:cNvSpPr>
          <p:nvPr>
            <p:ph type="sldImg"/>
          </p:nvPr>
        </p:nvSpPr>
        <p:spPr>
          <a:prstGeom prst="rect">
            <a:avLst/>
          </a:prstGeom>
        </p:spPr>
        <p:txBody>
          <a:bodyPr/>
          <a:lstStyle/>
          <a:p>
            <a:endParaRPr/>
          </a:p>
        </p:txBody>
      </p:sp>
      <p:sp>
        <p:nvSpPr>
          <p:cNvPr id="316" name="Shape 316"/>
          <p:cNvSpPr>
            <a:spLocks noGrp="1"/>
          </p:cNvSpPr>
          <p:nvPr>
            <p:ph type="body" sz="quarter" idx="1"/>
          </p:nvPr>
        </p:nvSpPr>
        <p:spPr>
          <a:prstGeom prst="rect">
            <a:avLst/>
          </a:prstGeom>
        </p:spPr>
        <p:txBody>
          <a:bodyPr/>
          <a:lstStyle>
            <a:lvl1pPr defTabSz="457200">
              <a:lnSpc>
                <a:spcPct val="117999"/>
              </a:lnSpc>
              <a:defRPr sz="1700">
                <a:latin typeface="Helvetica Neue"/>
                <a:ea typeface="Helvetica Neue"/>
                <a:cs typeface="Helvetica Neue"/>
                <a:sym typeface="Helvetica Neue"/>
              </a:defRPr>
            </a:lvl1pPr>
          </a:lstStyle>
          <a:p>
            <a:r>
              <a:t>在微服务其实是一个复杂的系统工程，涉及到分布式、工具、框架、流水线、工程实践。因此，我希望能梳理出一份全景图。虽然过去我发了微服务的技能图谱，但感觉还是不太清晰。因此，我重新梳理了这份生态系统图。</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jpeg"/><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1" name="Shape 11"/>
          <p:cNvSpPr>
            <a:spLocks noGrp="1"/>
          </p:cNvSpPr>
          <p:nvPr>
            <p:ph type="title"/>
          </p:nvPr>
        </p:nvSpPr>
        <p:spPr>
          <a:xfrm>
            <a:off x="1076487" y="715950"/>
            <a:ext cx="8825347" cy="706583"/>
          </a:xfrm>
          <a:prstGeom prst="rect">
            <a:avLst/>
          </a:prstGeom>
        </p:spPr>
        <p:txBody>
          <a:bodyPr/>
          <a:lstStyle/>
          <a:p>
            <a:r>
              <a:t>Title Text</a:t>
            </a:r>
          </a:p>
        </p:txBody>
      </p:sp>
      <p:sp>
        <p:nvSpPr>
          <p:cNvPr id="12" name="Shape 12"/>
          <p:cNvSpPr>
            <a:spLocks noGrp="1"/>
          </p:cNvSpPr>
          <p:nvPr>
            <p:ph type="body" idx="1"/>
          </p:nvPr>
        </p:nvSpPr>
        <p:spPr>
          <a:xfrm>
            <a:off x="1076487" y="1529081"/>
            <a:ext cx="8825346" cy="4204175"/>
          </a:xfrm>
          <a:prstGeom prst="rect">
            <a:avLst/>
          </a:prstGeom>
        </p:spPr>
        <p:txBody>
          <a:bodyPr/>
          <a:lstStyle>
            <a:lvl1pPr>
              <a:defRPr sz="3800"/>
            </a:lvl1pPr>
            <a:lvl2pPr>
              <a:defRPr sz="3800"/>
            </a:lvl2pPr>
            <a:lvl3pPr>
              <a:defRPr sz="3800"/>
            </a:lvl3pPr>
            <a:lvl4pPr>
              <a:defRPr sz="3800"/>
            </a:lvl4pPr>
            <a:lvl5pPr>
              <a:defRPr sz="38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xfrm>
            <a:off x="349214" y="6376581"/>
            <a:ext cx="273657" cy="269241"/>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标题幻灯片">
    <p:bg>
      <p:bgPr>
        <a:solidFill>
          <a:srgbClr val="FFFFFF"/>
        </a:solidFill>
        <a:effectLst/>
      </p:bgPr>
    </p:bg>
    <p:spTree>
      <p:nvGrpSpPr>
        <p:cNvPr id="1" name=""/>
        <p:cNvGrpSpPr/>
        <p:nvPr/>
      </p:nvGrpSpPr>
      <p:grpSpPr>
        <a:xfrm>
          <a:off x="0" y="0"/>
          <a:ext cx="0" cy="0"/>
          <a:chOff x="0" y="0"/>
          <a:chExt cx="0" cy="0"/>
        </a:xfrm>
      </p:grpSpPr>
      <p:pic>
        <p:nvPicPr>
          <p:cNvPr id="111" name="image3-small.jpg" descr="\\Bchief-sever180\共享\华为\2016\3月\2016年分析师大会PPT美化\文件\03-IT-黄瑾\link\005vp4nfgw1ezdabp2ubsj308c08cdg3-01.jpg"/>
          <p:cNvPicPr>
            <a:picLocks noChangeAspect="1"/>
          </p:cNvPicPr>
          <p:nvPr/>
        </p:nvPicPr>
        <p:blipFill>
          <a:blip r:embed="rId2">
            <a:extLst/>
          </a:blip>
          <a:srcRect l="35419" t="2299" r="37544"/>
          <a:stretch>
            <a:fillRect/>
          </a:stretch>
        </p:blipFill>
        <p:spPr>
          <a:xfrm>
            <a:off x="0" y="0"/>
            <a:ext cx="12192000" cy="6858000"/>
          </a:xfrm>
          <a:prstGeom prst="rect">
            <a:avLst/>
          </a:prstGeom>
          <a:ln w="12700">
            <a:miter lim="400000"/>
          </a:ln>
        </p:spPr>
      </p:pic>
      <p:pic>
        <p:nvPicPr>
          <p:cNvPr id="112" name="image4.tif"/>
          <p:cNvPicPr>
            <a:picLocks noChangeAspect="1"/>
          </p:cNvPicPr>
          <p:nvPr/>
        </p:nvPicPr>
        <p:blipFill>
          <a:blip r:embed="rId3">
            <a:extLst/>
          </a:blip>
          <a:stretch>
            <a:fillRect/>
          </a:stretch>
        </p:blipFill>
        <p:spPr>
          <a:xfrm>
            <a:off x="11384647" y="362703"/>
            <a:ext cx="563638" cy="546349"/>
          </a:xfrm>
          <a:prstGeom prst="rect">
            <a:avLst/>
          </a:prstGeom>
          <a:ln w="12700">
            <a:miter lim="400000"/>
          </a:ln>
        </p:spPr>
      </p:pic>
      <p:pic>
        <p:nvPicPr>
          <p:cNvPr id="113" name="image5.tif"/>
          <p:cNvPicPr>
            <a:picLocks noChangeAspect="1"/>
          </p:cNvPicPr>
          <p:nvPr/>
        </p:nvPicPr>
        <p:blipFill>
          <a:blip r:embed="rId4">
            <a:extLst/>
          </a:blip>
          <a:stretch>
            <a:fillRect/>
          </a:stretch>
        </p:blipFill>
        <p:spPr>
          <a:xfrm>
            <a:off x="9841935" y="53438"/>
            <a:ext cx="1358450" cy="1094054"/>
          </a:xfrm>
          <a:prstGeom prst="rect">
            <a:avLst/>
          </a:prstGeom>
          <a:ln w="12700">
            <a:miter lim="400000"/>
          </a:ln>
        </p:spPr>
      </p:pic>
      <p:sp>
        <p:nvSpPr>
          <p:cNvPr id="114" name="Shape 114"/>
          <p:cNvSpPr>
            <a:spLocks noGrp="1"/>
          </p:cNvSpPr>
          <p:nvPr>
            <p:ph type="sldNum" sz="quarter" idx="2"/>
          </p:nvPr>
        </p:nvSpPr>
        <p:spPr>
          <a:xfrm>
            <a:off x="5892800" y="6172200"/>
            <a:ext cx="2844800" cy="368301"/>
          </a:xfrm>
          <a:prstGeom prst="rect">
            <a:avLst/>
          </a:prstGeom>
        </p:spPr>
        <p:txBody>
          <a:bodyPr/>
          <a:lstStyle>
            <a:lvl1pPr algn="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bg>
      <p:bgPr>
        <a:solidFill>
          <a:srgbClr val="FFFFFF"/>
        </a:solidFill>
        <a:effectLst/>
      </p:bgPr>
    </p:bg>
    <p:spTree>
      <p:nvGrpSpPr>
        <p:cNvPr id="1" name=""/>
        <p:cNvGrpSpPr/>
        <p:nvPr/>
      </p:nvGrpSpPr>
      <p:grpSpPr>
        <a:xfrm>
          <a:off x="0" y="0"/>
          <a:ext cx="0" cy="0"/>
          <a:chOff x="0" y="0"/>
          <a:chExt cx="0" cy="0"/>
        </a:xfrm>
      </p:grpSpPr>
      <p:pic>
        <p:nvPicPr>
          <p:cNvPr id="121" name="image3-small.jpg" descr="\\Bchief-sever180\共享\华为\2016\3月\2016年分析师大会PPT美化\文件\03-IT-黄瑾\link\005vp4nfgw1ezdabp2ubsj308c08cdg3-01.jpg"/>
          <p:cNvPicPr>
            <a:picLocks noChangeAspect="1"/>
          </p:cNvPicPr>
          <p:nvPr/>
        </p:nvPicPr>
        <p:blipFill>
          <a:blip r:embed="rId2">
            <a:extLst/>
          </a:blip>
          <a:srcRect l="35419" t="2299" r="37544"/>
          <a:stretch>
            <a:fillRect/>
          </a:stretch>
        </p:blipFill>
        <p:spPr>
          <a:xfrm>
            <a:off x="0" y="0"/>
            <a:ext cx="12192000" cy="6858000"/>
          </a:xfrm>
          <a:prstGeom prst="rect">
            <a:avLst/>
          </a:prstGeom>
          <a:ln w="12700">
            <a:miter lim="400000"/>
          </a:ln>
        </p:spPr>
      </p:pic>
      <p:pic>
        <p:nvPicPr>
          <p:cNvPr id="122" name="image4.tif"/>
          <p:cNvPicPr>
            <a:picLocks noChangeAspect="1"/>
          </p:cNvPicPr>
          <p:nvPr/>
        </p:nvPicPr>
        <p:blipFill>
          <a:blip r:embed="rId3">
            <a:extLst/>
          </a:blip>
          <a:stretch>
            <a:fillRect/>
          </a:stretch>
        </p:blipFill>
        <p:spPr>
          <a:xfrm>
            <a:off x="11384647" y="362703"/>
            <a:ext cx="563638" cy="546349"/>
          </a:xfrm>
          <a:prstGeom prst="rect">
            <a:avLst/>
          </a:prstGeom>
          <a:ln w="12700">
            <a:miter lim="400000"/>
          </a:ln>
        </p:spPr>
      </p:pic>
      <p:pic>
        <p:nvPicPr>
          <p:cNvPr id="123" name="image5.tif"/>
          <p:cNvPicPr>
            <a:picLocks noChangeAspect="1"/>
          </p:cNvPicPr>
          <p:nvPr/>
        </p:nvPicPr>
        <p:blipFill>
          <a:blip r:embed="rId4">
            <a:extLst/>
          </a:blip>
          <a:stretch>
            <a:fillRect/>
          </a:stretch>
        </p:blipFill>
        <p:spPr>
          <a:xfrm>
            <a:off x="9841935" y="53438"/>
            <a:ext cx="1358450" cy="1094054"/>
          </a:xfrm>
          <a:prstGeom prst="rect">
            <a:avLst/>
          </a:prstGeom>
          <a:ln w="12700">
            <a:miter lim="400000"/>
          </a:ln>
        </p:spPr>
      </p:pic>
      <p:sp>
        <p:nvSpPr>
          <p:cNvPr id="124" name="Shape 124"/>
          <p:cNvSpPr>
            <a:spLocks noGrp="1"/>
          </p:cNvSpPr>
          <p:nvPr>
            <p:ph type="sldNum" sz="quarter" idx="2"/>
          </p:nvPr>
        </p:nvSpPr>
        <p:spPr>
          <a:xfrm>
            <a:off x="11252239" y="6372544"/>
            <a:ext cx="330161" cy="332741"/>
          </a:xfrm>
          <a:prstGeom prst="rect">
            <a:avLst/>
          </a:prstGeom>
        </p:spPr>
        <p:txBody>
          <a:bodyPr/>
          <a:lstStyle>
            <a:lvl1pPr algn="r">
              <a:defRPr sz="1600">
                <a:latin typeface="微软雅黑"/>
                <a:ea typeface="微软雅黑"/>
                <a:cs typeface="微软雅黑"/>
                <a:sym typeface="微软雅黑"/>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ontent Spit - Green">
    <p:bg>
      <p:bgPr>
        <a:solidFill>
          <a:srgbClr val="FFFFFF"/>
        </a:solidFill>
        <a:effectLst/>
      </p:bgPr>
    </p:bg>
    <p:spTree>
      <p:nvGrpSpPr>
        <p:cNvPr id="1" name=""/>
        <p:cNvGrpSpPr/>
        <p:nvPr/>
      </p:nvGrpSpPr>
      <p:grpSpPr>
        <a:xfrm>
          <a:off x="0" y="0"/>
          <a:ext cx="0" cy="0"/>
          <a:chOff x="0" y="0"/>
          <a:chExt cx="0" cy="0"/>
        </a:xfrm>
      </p:grpSpPr>
      <p:sp>
        <p:nvSpPr>
          <p:cNvPr id="131" name="Shape 131"/>
          <p:cNvSpPr/>
          <p:nvPr/>
        </p:nvSpPr>
        <p:spPr>
          <a:xfrm flipV="1">
            <a:off x="1800820" y="839164"/>
            <a:ext cx="8599290" cy="227"/>
          </a:xfrm>
          <a:prstGeom prst="line">
            <a:avLst/>
          </a:prstGeom>
          <a:ln w="3175">
            <a:solidFill>
              <a:srgbClr val="000000"/>
            </a:solidFill>
            <a:miter lim="400000"/>
          </a:ln>
        </p:spPr>
        <p:txBody>
          <a:bodyPr lIns="35718" tIns="35718" rIns="35718" bIns="35718" anchor="ctr"/>
          <a:lstStyle/>
          <a:p>
            <a:pPr defTabSz="321468">
              <a:defRPr sz="700">
                <a:latin typeface="+mn-lt"/>
                <a:ea typeface="+mn-ea"/>
                <a:cs typeface="+mn-cs"/>
                <a:sym typeface="Helvetica"/>
              </a:defRPr>
            </a:pPr>
            <a:endParaRPr/>
          </a:p>
        </p:txBody>
      </p:sp>
      <p:sp>
        <p:nvSpPr>
          <p:cNvPr id="132" name="Shape 132"/>
          <p:cNvSpPr>
            <a:spLocks noGrp="1"/>
          </p:cNvSpPr>
          <p:nvPr>
            <p:ph type="title"/>
          </p:nvPr>
        </p:nvSpPr>
        <p:spPr>
          <a:xfrm>
            <a:off x="1791890" y="165199"/>
            <a:ext cx="8608220" cy="508993"/>
          </a:xfrm>
          <a:prstGeom prst="rect">
            <a:avLst/>
          </a:prstGeom>
        </p:spPr>
        <p:txBody>
          <a:bodyPr lIns="0" tIns="0" rIns="0" bIns="0" anchor="ctr"/>
          <a:lstStyle>
            <a:lvl1pPr defTabSz="410765">
              <a:lnSpc>
                <a:spcPct val="70000"/>
              </a:lnSpc>
              <a:defRPr sz="2200" b="1" cap="all" spc="-88">
                <a:solidFill>
                  <a:srgbClr val="00B56E"/>
                </a:solidFill>
                <a:latin typeface="+mn-lt"/>
                <a:ea typeface="+mn-ea"/>
                <a:cs typeface="+mn-cs"/>
                <a:sym typeface="Helvetica"/>
              </a:defRPr>
            </a:lvl1pPr>
          </a:lstStyle>
          <a:p>
            <a:r>
              <a:t>Title Text</a:t>
            </a:r>
          </a:p>
        </p:txBody>
      </p:sp>
      <p:sp>
        <p:nvSpPr>
          <p:cNvPr id="133" name="Shape 133"/>
          <p:cNvSpPr>
            <a:spLocks noGrp="1"/>
          </p:cNvSpPr>
          <p:nvPr>
            <p:ph type="body" sz="half" idx="1"/>
          </p:nvPr>
        </p:nvSpPr>
        <p:spPr>
          <a:xfrm>
            <a:off x="6096000" y="1000124"/>
            <a:ext cx="4304110" cy="5366744"/>
          </a:xfrm>
          <a:prstGeom prst="rect">
            <a:avLst/>
          </a:prstGeom>
        </p:spPr>
        <p:txBody>
          <a:bodyPr lIns="0" tIns="0" rIns="0" bIns="0">
            <a:noAutofit/>
          </a:bodyPr>
          <a:lstStyle>
            <a:lvl1pPr defTabSz="410765">
              <a:lnSpc>
                <a:spcPct val="80000"/>
              </a:lnSpc>
              <a:spcBef>
                <a:spcPts val="1600"/>
              </a:spcBef>
              <a:defRPr sz="3000">
                <a:solidFill>
                  <a:srgbClr val="000000"/>
                </a:solidFill>
                <a:latin typeface="+mn-lt"/>
                <a:ea typeface="+mn-ea"/>
                <a:cs typeface="+mn-cs"/>
                <a:sym typeface="Helvetica"/>
              </a:defRPr>
            </a:lvl1pPr>
            <a:lvl2pPr indent="0" defTabSz="410765">
              <a:lnSpc>
                <a:spcPct val="100000"/>
              </a:lnSpc>
              <a:spcBef>
                <a:spcPts val="1600"/>
              </a:spcBef>
              <a:defRPr sz="1600">
                <a:solidFill>
                  <a:srgbClr val="000000"/>
                </a:solidFill>
                <a:latin typeface="+mn-lt"/>
                <a:ea typeface="+mn-ea"/>
                <a:cs typeface="+mn-cs"/>
                <a:sym typeface="Helvetica"/>
              </a:defRPr>
            </a:lvl2pPr>
            <a:lvl3pPr marL="195384" indent="-195384" defTabSz="410765">
              <a:lnSpc>
                <a:spcPct val="100000"/>
              </a:lnSpc>
              <a:spcBef>
                <a:spcPts val="800"/>
              </a:spcBef>
              <a:buClr>
                <a:srgbClr val="00B56E"/>
              </a:buClr>
              <a:buSzPct val="100000"/>
              <a:buFont typeface="Lucida Grande"/>
              <a:buChar char="■"/>
              <a:defRPr sz="1600">
                <a:solidFill>
                  <a:srgbClr val="000000"/>
                </a:solidFill>
                <a:latin typeface="+mn-lt"/>
                <a:ea typeface="+mn-ea"/>
                <a:cs typeface="+mn-cs"/>
                <a:sym typeface="Helvetica"/>
              </a:defRPr>
            </a:lvl3pPr>
            <a:lvl4pPr marL="511527" indent="-194027" defTabSz="410765">
              <a:lnSpc>
                <a:spcPct val="100000"/>
              </a:lnSpc>
              <a:spcBef>
                <a:spcPts val="800"/>
              </a:spcBef>
              <a:buClr>
                <a:srgbClr val="00B56E"/>
              </a:buClr>
              <a:buSzPct val="100000"/>
              <a:buFont typeface="Lucida Grande"/>
              <a:buChar char="●"/>
              <a:defRPr sz="1100">
                <a:solidFill>
                  <a:srgbClr val="000000"/>
                </a:solidFill>
                <a:latin typeface="+mn-lt"/>
                <a:ea typeface="+mn-ea"/>
                <a:cs typeface="+mn-cs"/>
                <a:sym typeface="Helvetica"/>
              </a:defRPr>
            </a:lvl4pPr>
            <a:lvl5pPr marL="816428" indent="-181428" defTabSz="410765">
              <a:lnSpc>
                <a:spcPct val="100000"/>
              </a:lnSpc>
              <a:spcBef>
                <a:spcPts val="800"/>
              </a:spcBef>
              <a:buClr>
                <a:srgbClr val="00B56E"/>
              </a:buClr>
              <a:buSzPct val="100000"/>
              <a:buFont typeface="Lucida Grande"/>
              <a:buChar char="-"/>
              <a:defRPr sz="800">
                <a:solidFill>
                  <a:srgbClr val="000000"/>
                </a:solidFill>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34" name="Shape 134"/>
          <p:cNvSpPr>
            <a:spLocks noGrp="1"/>
          </p:cNvSpPr>
          <p:nvPr>
            <p:ph type="sldNum" sz="quarter" idx="2"/>
          </p:nvPr>
        </p:nvSpPr>
        <p:spPr>
          <a:xfrm>
            <a:off x="10231737" y="6509742"/>
            <a:ext cx="168896" cy="160338"/>
          </a:xfrm>
          <a:prstGeom prst="rect">
            <a:avLst/>
          </a:prstGeom>
        </p:spPr>
        <p:txBody>
          <a:bodyPr lIns="35718" tIns="35718" rIns="35718" bIns="35718" anchor="t"/>
          <a:lstStyle>
            <a:lvl1pPr algn="r" defTabSz="410765">
              <a:defRPr sz="600" i="1">
                <a:solidFill>
                  <a:srgbClr val="929396"/>
                </a:solidFill>
                <a:latin typeface="+mn-lt"/>
                <a:ea typeface="+mn-ea"/>
                <a:cs typeface="+mn-cs"/>
                <a:sym typeface="Helvetica"/>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Quote - Black">
    <p:bg>
      <p:bgPr>
        <a:solidFill>
          <a:srgbClr val="FFFFFF"/>
        </a:solidFill>
        <a:effectLst/>
      </p:bgPr>
    </p:bg>
    <p:spTree>
      <p:nvGrpSpPr>
        <p:cNvPr id="1" name=""/>
        <p:cNvGrpSpPr/>
        <p:nvPr/>
      </p:nvGrpSpPr>
      <p:grpSpPr>
        <a:xfrm>
          <a:off x="0" y="0"/>
          <a:ext cx="0" cy="0"/>
          <a:chOff x="0" y="0"/>
          <a:chExt cx="0" cy="0"/>
        </a:xfrm>
      </p:grpSpPr>
      <p:sp>
        <p:nvSpPr>
          <p:cNvPr id="141" name="Shape 141"/>
          <p:cNvSpPr>
            <a:spLocks noGrp="1"/>
          </p:cNvSpPr>
          <p:nvPr>
            <p:ph type="body" idx="1"/>
          </p:nvPr>
        </p:nvSpPr>
        <p:spPr>
          <a:xfrm>
            <a:off x="2457152" y="491132"/>
            <a:ext cx="7277696" cy="5866806"/>
          </a:xfrm>
          <a:prstGeom prst="rect">
            <a:avLst/>
          </a:prstGeom>
        </p:spPr>
        <p:txBody>
          <a:bodyPr lIns="0" tIns="0" rIns="0" bIns="0" anchor="ctr">
            <a:noAutofit/>
          </a:bodyPr>
          <a:lstStyle>
            <a:lvl1pPr defTabSz="410765">
              <a:lnSpc>
                <a:spcPct val="100000"/>
              </a:lnSpc>
              <a:spcBef>
                <a:spcPts val="800"/>
              </a:spcBef>
              <a:defRPr sz="1600">
                <a:solidFill>
                  <a:srgbClr val="000000"/>
                </a:solidFill>
                <a:latin typeface="+mn-lt"/>
                <a:ea typeface="+mn-ea"/>
                <a:cs typeface="+mn-cs"/>
                <a:sym typeface="Helvetica"/>
              </a:defRPr>
            </a:lvl1pPr>
            <a:lvl2pPr indent="0" defTabSz="410765">
              <a:lnSpc>
                <a:spcPct val="100000"/>
              </a:lnSpc>
              <a:spcBef>
                <a:spcPts val="800"/>
              </a:spcBef>
              <a:defRPr sz="1600">
                <a:solidFill>
                  <a:srgbClr val="000000"/>
                </a:solidFill>
                <a:latin typeface="+mn-lt"/>
                <a:ea typeface="+mn-ea"/>
                <a:cs typeface="+mn-cs"/>
                <a:sym typeface="Helvetica"/>
              </a:defRPr>
            </a:lvl2pPr>
            <a:lvl3pPr marL="195384" indent="-195384" defTabSz="410765">
              <a:lnSpc>
                <a:spcPct val="100000"/>
              </a:lnSpc>
              <a:spcBef>
                <a:spcPts val="800"/>
              </a:spcBef>
              <a:buSzPct val="100000"/>
              <a:buChar char="•"/>
              <a:defRPr sz="1600">
                <a:solidFill>
                  <a:srgbClr val="000000"/>
                </a:solidFill>
                <a:latin typeface="+mn-lt"/>
                <a:ea typeface="+mn-ea"/>
                <a:cs typeface="+mn-cs"/>
                <a:sym typeface="Helvetica"/>
              </a:defRPr>
            </a:lvl3pPr>
            <a:lvl4pPr marL="599722" indent="-282222" defTabSz="410765">
              <a:lnSpc>
                <a:spcPct val="100000"/>
              </a:lnSpc>
              <a:spcBef>
                <a:spcPts val="800"/>
              </a:spcBef>
              <a:buSzPct val="100000"/>
              <a:buChar char="•"/>
              <a:defRPr sz="1600">
                <a:solidFill>
                  <a:srgbClr val="000000"/>
                </a:solidFill>
                <a:latin typeface="+mn-lt"/>
                <a:ea typeface="+mn-ea"/>
                <a:cs typeface="+mn-cs"/>
                <a:sym typeface="Helvetica"/>
              </a:defRPr>
            </a:lvl4pPr>
            <a:lvl5pPr marL="997857" indent="-362857" defTabSz="410765">
              <a:lnSpc>
                <a:spcPct val="100000"/>
              </a:lnSpc>
              <a:spcBef>
                <a:spcPts val="800"/>
              </a:spcBef>
              <a:buSzPct val="100000"/>
              <a:buChar char="•"/>
              <a:defRPr sz="1600">
                <a:solidFill>
                  <a:srgbClr val="000000"/>
                </a:solidFill>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42" name="Shape 142"/>
          <p:cNvSpPr>
            <a:spLocks noGrp="1"/>
          </p:cNvSpPr>
          <p:nvPr>
            <p:ph type="sldNum" sz="quarter" idx="2"/>
          </p:nvPr>
        </p:nvSpPr>
        <p:spPr>
          <a:xfrm>
            <a:off x="10273633" y="6509742"/>
            <a:ext cx="127001" cy="127001"/>
          </a:xfrm>
          <a:prstGeom prst="rect">
            <a:avLst/>
          </a:prstGeom>
        </p:spPr>
        <p:txBody>
          <a:bodyPr lIns="0" tIns="0" rIns="0" bIns="0" anchor="t"/>
          <a:lstStyle>
            <a:lvl1pPr algn="r" defTabSz="410765">
              <a:defRPr sz="600" i="1">
                <a:solidFill>
                  <a:srgbClr val="929396"/>
                </a:solidFill>
                <a:latin typeface="+mn-lt"/>
                <a:ea typeface="+mn-ea"/>
                <a:cs typeface="+mn-cs"/>
                <a:sym typeface="Helvetica"/>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lt Reverse - Black">
    <p:bg>
      <p:bgPr>
        <a:solidFill>
          <a:srgbClr val="000000"/>
        </a:solidFill>
        <a:effectLst/>
      </p:bgPr>
    </p:bg>
    <p:spTree>
      <p:nvGrpSpPr>
        <p:cNvPr id="1" name=""/>
        <p:cNvGrpSpPr/>
        <p:nvPr/>
      </p:nvGrpSpPr>
      <p:grpSpPr>
        <a:xfrm>
          <a:off x="0" y="0"/>
          <a:ext cx="0" cy="0"/>
          <a:chOff x="0" y="0"/>
          <a:chExt cx="0" cy="0"/>
        </a:xfrm>
      </p:grpSpPr>
      <p:sp>
        <p:nvSpPr>
          <p:cNvPr id="149" name="Shape 149"/>
          <p:cNvSpPr>
            <a:spLocks noGrp="1"/>
          </p:cNvSpPr>
          <p:nvPr>
            <p:ph type="title"/>
          </p:nvPr>
        </p:nvSpPr>
        <p:spPr>
          <a:xfrm>
            <a:off x="1903511" y="-1"/>
            <a:ext cx="8384978" cy="5317630"/>
          </a:xfrm>
          <a:prstGeom prst="rect">
            <a:avLst/>
          </a:prstGeom>
        </p:spPr>
        <p:txBody>
          <a:bodyPr lIns="0" tIns="0" rIns="0" bIns="0"/>
          <a:lstStyle>
            <a:lvl1pPr defTabSz="410765">
              <a:lnSpc>
                <a:spcPct val="60000"/>
              </a:lnSpc>
              <a:defRPr sz="6400" cap="all" spc="-320">
                <a:latin typeface="冬青黑体简体中文 W6"/>
                <a:ea typeface="冬青黑体简体中文 W6"/>
                <a:cs typeface="冬青黑体简体中文 W6"/>
                <a:sym typeface="冬青黑体简体中文 W6"/>
              </a:defRPr>
            </a:lvl1pPr>
          </a:lstStyle>
          <a:p>
            <a:r>
              <a:t>Title Text</a:t>
            </a:r>
          </a:p>
        </p:txBody>
      </p:sp>
      <p:sp>
        <p:nvSpPr>
          <p:cNvPr id="150" name="Shape 150"/>
          <p:cNvSpPr>
            <a:spLocks noGrp="1"/>
          </p:cNvSpPr>
          <p:nvPr>
            <p:ph type="body" sz="quarter" idx="1"/>
          </p:nvPr>
        </p:nvSpPr>
        <p:spPr>
          <a:xfrm>
            <a:off x="1899046" y="5652492"/>
            <a:ext cx="8393908" cy="1205508"/>
          </a:xfrm>
          <a:prstGeom prst="rect">
            <a:avLst/>
          </a:prstGeom>
        </p:spPr>
        <p:txBody>
          <a:bodyPr lIns="0" tIns="0" rIns="0" bIns="0">
            <a:noAutofit/>
          </a:bodyPr>
          <a:lstStyle>
            <a:lvl1pPr defTabSz="410765">
              <a:lnSpc>
                <a:spcPct val="100000"/>
              </a:lnSpc>
              <a:spcBef>
                <a:spcPts val="0"/>
              </a:spcBef>
              <a:defRPr sz="1600">
                <a:latin typeface="冬青黑体简体中文 W3"/>
                <a:ea typeface="冬青黑体简体中文 W3"/>
                <a:cs typeface="冬青黑体简体中文 W3"/>
                <a:sym typeface="冬青黑体简体中文 W3"/>
              </a:defRPr>
            </a:lvl1pPr>
            <a:lvl2pPr indent="0" defTabSz="410765">
              <a:lnSpc>
                <a:spcPct val="100000"/>
              </a:lnSpc>
              <a:spcBef>
                <a:spcPts val="0"/>
              </a:spcBef>
              <a:defRPr sz="1600">
                <a:latin typeface="冬青黑体简体中文 W3"/>
                <a:ea typeface="冬青黑体简体中文 W3"/>
                <a:cs typeface="冬青黑体简体中文 W3"/>
                <a:sym typeface="冬青黑体简体中文 W3"/>
              </a:defRPr>
            </a:lvl2pPr>
            <a:lvl3pPr marL="195384" indent="-195384" defTabSz="410765">
              <a:lnSpc>
                <a:spcPct val="100000"/>
              </a:lnSpc>
              <a:spcBef>
                <a:spcPts val="0"/>
              </a:spcBef>
              <a:buSzPct val="100000"/>
              <a:buChar char="•"/>
              <a:defRPr sz="1600">
                <a:latin typeface="冬青黑体简体中文 W3"/>
                <a:ea typeface="冬青黑体简体中文 W3"/>
                <a:cs typeface="冬青黑体简体中文 W3"/>
                <a:sym typeface="冬青黑体简体中文 W3"/>
              </a:defRPr>
            </a:lvl3pPr>
            <a:lvl4pPr marL="599721" indent="-282221" defTabSz="410765">
              <a:lnSpc>
                <a:spcPct val="100000"/>
              </a:lnSpc>
              <a:spcBef>
                <a:spcPts val="0"/>
              </a:spcBef>
              <a:buSzPct val="100000"/>
              <a:buChar char="•"/>
              <a:defRPr sz="1600">
                <a:latin typeface="冬青黑体简体中文 W3"/>
                <a:ea typeface="冬青黑体简体中文 W3"/>
                <a:cs typeface="冬青黑体简体中文 W3"/>
                <a:sym typeface="冬青黑体简体中文 W3"/>
              </a:defRPr>
            </a:lvl4pPr>
            <a:lvl5pPr marL="997857" indent="-362857" defTabSz="410765">
              <a:lnSpc>
                <a:spcPct val="100000"/>
              </a:lnSpc>
              <a:spcBef>
                <a:spcPts val="0"/>
              </a:spcBef>
              <a:buSzPct val="100000"/>
              <a:buChar char="•"/>
              <a:defRPr sz="1600">
                <a:latin typeface="冬青黑体简体中文 W3"/>
                <a:ea typeface="冬青黑体简体中文 W3"/>
                <a:cs typeface="冬青黑体简体中文 W3"/>
                <a:sym typeface="冬青黑体简体中文 W3"/>
              </a:defRPr>
            </a:lvl5pPr>
          </a:lstStyle>
          <a:p>
            <a:r>
              <a:t>Body Level One</a:t>
            </a:r>
          </a:p>
          <a:p>
            <a:pPr lvl="1"/>
            <a:r>
              <a:t>Body Level Two</a:t>
            </a:r>
          </a:p>
          <a:p>
            <a:pPr lvl="2"/>
            <a:r>
              <a:t>Body Level Three</a:t>
            </a:r>
          </a:p>
          <a:p>
            <a:pPr lvl="3"/>
            <a:r>
              <a:t>Body Level Four</a:t>
            </a:r>
          </a:p>
          <a:p>
            <a:pPr lvl="4"/>
            <a:r>
              <a:t>Body Level Five</a:t>
            </a:r>
          </a:p>
        </p:txBody>
      </p:sp>
      <p:sp>
        <p:nvSpPr>
          <p:cNvPr id="151" name="Shape 151"/>
          <p:cNvSpPr>
            <a:spLocks noGrp="1"/>
          </p:cNvSpPr>
          <p:nvPr>
            <p:ph type="sldNum" sz="quarter" idx="2"/>
          </p:nvPr>
        </p:nvSpPr>
        <p:spPr>
          <a:xfrm>
            <a:off x="10274156" y="6509742"/>
            <a:ext cx="127001" cy="127001"/>
          </a:xfrm>
          <a:prstGeom prst="rect">
            <a:avLst/>
          </a:prstGeom>
        </p:spPr>
        <p:txBody>
          <a:bodyPr lIns="0" tIns="0" rIns="0" bIns="0" anchor="t"/>
          <a:lstStyle>
            <a:lvl1pPr algn="r" defTabSz="410765">
              <a:defRPr sz="600" spc="113">
                <a:solidFill>
                  <a:srgbClr val="929396"/>
                </a:solidFill>
                <a:latin typeface="Arial Unicode MS"/>
                <a:ea typeface="Arial Unicode MS"/>
                <a:cs typeface="Arial Unicode MS"/>
                <a:sym typeface="Arial Unicode MS"/>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标题和内容">
    <p:bg>
      <p:bgPr>
        <a:solidFill>
          <a:srgbClr val="FFFFFF"/>
        </a:solidFill>
        <a:effectLst/>
      </p:bgPr>
    </p:bg>
    <p:spTree>
      <p:nvGrpSpPr>
        <p:cNvPr id="1" name=""/>
        <p:cNvGrpSpPr/>
        <p:nvPr/>
      </p:nvGrpSpPr>
      <p:grpSpPr>
        <a:xfrm>
          <a:off x="0" y="0"/>
          <a:ext cx="0" cy="0"/>
          <a:chOff x="0" y="0"/>
          <a:chExt cx="0" cy="0"/>
        </a:xfrm>
      </p:grpSpPr>
      <p:pic>
        <p:nvPicPr>
          <p:cNvPr id="158" name="image2.png"/>
          <p:cNvPicPr>
            <a:picLocks noChangeAspect="1"/>
          </p:cNvPicPr>
          <p:nvPr/>
        </p:nvPicPr>
        <p:blipFill>
          <a:blip r:embed="rId2">
            <a:extLst/>
          </a:blip>
          <a:srcRect t="16931"/>
          <a:stretch>
            <a:fillRect/>
          </a:stretch>
        </p:blipFill>
        <p:spPr>
          <a:xfrm rot="10800000">
            <a:off x="1525988" y="5546719"/>
            <a:ext cx="9144001" cy="454032"/>
          </a:xfrm>
          <a:prstGeom prst="rect">
            <a:avLst/>
          </a:prstGeom>
          <a:ln w="12700">
            <a:miter lim="400000"/>
          </a:ln>
        </p:spPr>
      </p:pic>
      <p:pic>
        <p:nvPicPr>
          <p:cNvPr id="159" name="image2.png"/>
          <p:cNvPicPr>
            <a:picLocks noChangeAspect="1"/>
          </p:cNvPicPr>
          <p:nvPr/>
        </p:nvPicPr>
        <p:blipFill>
          <a:blip r:embed="rId2">
            <a:extLst/>
          </a:blip>
          <a:stretch>
            <a:fillRect/>
          </a:stretch>
        </p:blipFill>
        <p:spPr>
          <a:xfrm>
            <a:off x="1523414" y="844687"/>
            <a:ext cx="9144001" cy="268734"/>
          </a:xfrm>
          <a:prstGeom prst="rect">
            <a:avLst/>
          </a:prstGeom>
          <a:ln w="12700">
            <a:miter lim="400000"/>
          </a:ln>
        </p:spPr>
      </p:pic>
      <p:sp>
        <p:nvSpPr>
          <p:cNvPr id="160" name="Shape 160"/>
          <p:cNvSpPr>
            <a:spLocks noGrp="1"/>
          </p:cNvSpPr>
          <p:nvPr>
            <p:ph type="body" sz="half" idx="1"/>
          </p:nvPr>
        </p:nvSpPr>
        <p:spPr>
          <a:xfrm>
            <a:off x="2152649" y="1738424"/>
            <a:ext cx="7886701" cy="3796087"/>
          </a:xfrm>
          <a:prstGeom prst="rect">
            <a:avLst/>
          </a:prstGeom>
        </p:spPr>
        <p:txBody>
          <a:bodyPr/>
          <a:lstStyle>
            <a:lvl1pPr marL="212271" indent="-212271">
              <a:lnSpc>
                <a:spcPct val="150000"/>
              </a:lnSpc>
              <a:spcBef>
                <a:spcPts val="900"/>
              </a:spcBef>
              <a:buSzPct val="100000"/>
              <a:buFont typeface="Arial"/>
              <a:buChar char="•"/>
              <a:defRPr sz="2600">
                <a:solidFill>
                  <a:srgbClr val="000000"/>
                </a:solidFill>
                <a:latin typeface="Microsoft YaHei"/>
                <a:ea typeface="Microsoft YaHei"/>
                <a:cs typeface="Microsoft YaHei"/>
                <a:sym typeface="Microsoft YaHei"/>
              </a:defRPr>
            </a:lvl1pPr>
            <a:lvl2pPr marL="590550" indent="-247650">
              <a:lnSpc>
                <a:spcPct val="150000"/>
              </a:lnSpc>
              <a:spcBef>
                <a:spcPts val="900"/>
              </a:spcBef>
              <a:buSzPct val="100000"/>
              <a:buFont typeface="Arial"/>
              <a:buChar char="•"/>
              <a:defRPr sz="2600">
                <a:solidFill>
                  <a:srgbClr val="000000"/>
                </a:solidFill>
                <a:latin typeface="Microsoft YaHei"/>
                <a:ea typeface="Microsoft YaHei"/>
                <a:cs typeface="Microsoft YaHei"/>
                <a:sym typeface="Microsoft YaHei"/>
              </a:defRPr>
            </a:lvl2pPr>
            <a:lvl3pPr marL="982980" indent="-297180">
              <a:lnSpc>
                <a:spcPct val="150000"/>
              </a:lnSpc>
              <a:spcBef>
                <a:spcPts val="900"/>
              </a:spcBef>
              <a:buSzPct val="100000"/>
              <a:buFont typeface="Arial"/>
              <a:buChar char="•"/>
              <a:defRPr sz="2600">
                <a:solidFill>
                  <a:srgbClr val="000000"/>
                </a:solidFill>
                <a:latin typeface="Microsoft YaHei"/>
                <a:ea typeface="Microsoft YaHei"/>
                <a:cs typeface="Microsoft YaHei"/>
                <a:sym typeface="Microsoft YaHei"/>
              </a:defRPr>
            </a:lvl3pPr>
            <a:lvl4pPr marL="1371600" indent="-342900">
              <a:lnSpc>
                <a:spcPct val="150000"/>
              </a:lnSpc>
              <a:spcBef>
                <a:spcPts val="900"/>
              </a:spcBef>
              <a:buSzPct val="100000"/>
              <a:buFont typeface="Arial"/>
              <a:buChar char="•"/>
              <a:defRPr sz="2600">
                <a:solidFill>
                  <a:srgbClr val="000000"/>
                </a:solidFill>
                <a:latin typeface="Microsoft YaHei"/>
                <a:ea typeface="Microsoft YaHei"/>
                <a:cs typeface="Microsoft YaHei"/>
                <a:sym typeface="Microsoft YaHei"/>
              </a:defRPr>
            </a:lvl4pPr>
            <a:lvl5pPr marL="1714500" indent="-342900">
              <a:lnSpc>
                <a:spcPct val="150000"/>
              </a:lnSpc>
              <a:spcBef>
                <a:spcPts val="900"/>
              </a:spcBef>
              <a:buSzPct val="100000"/>
              <a:buFont typeface="Arial"/>
              <a:buChar char="•"/>
              <a:defRPr sz="2600">
                <a:solidFill>
                  <a:srgbClr val="000000"/>
                </a:solidFill>
                <a:latin typeface="Microsoft YaHei"/>
                <a:ea typeface="Microsoft YaHei"/>
                <a:cs typeface="Microsoft YaHei"/>
                <a:sym typeface="Microsoft YaHei"/>
              </a:defRPr>
            </a:lvl5pPr>
          </a:lstStyle>
          <a:p>
            <a:r>
              <a:t>Body Level One</a:t>
            </a:r>
          </a:p>
          <a:p>
            <a:pPr lvl="1"/>
            <a:r>
              <a:t>Body Level Two</a:t>
            </a:r>
          </a:p>
          <a:p>
            <a:pPr lvl="2"/>
            <a:r>
              <a:t>Body Level Three</a:t>
            </a:r>
          </a:p>
          <a:p>
            <a:pPr lvl="3"/>
            <a:r>
              <a:t>Body Level Four</a:t>
            </a:r>
          </a:p>
          <a:p>
            <a:pPr lvl="4"/>
            <a:r>
              <a:t>Body Level Five</a:t>
            </a:r>
          </a:p>
        </p:txBody>
      </p:sp>
      <p:sp>
        <p:nvSpPr>
          <p:cNvPr id="161" name="Shape 161"/>
          <p:cNvSpPr/>
          <p:nvPr/>
        </p:nvSpPr>
        <p:spPr>
          <a:xfrm>
            <a:off x="1325442" y="5707546"/>
            <a:ext cx="3828556"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defTabSz="1218353">
              <a:defRPr sz="1400" b="1" spc="350">
                <a:latin typeface="Microsoft YaHei"/>
                <a:ea typeface="Microsoft YaHei"/>
                <a:cs typeface="Microsoft YaHei"/>
                <a:sym typeface="Microsoft YaHei"/>
              </a:defRPr>
            </a:pPr>
            <a:r>
              <a:t>GOPS</a:t>
            </a:r>
            <a:r>
              <a:rPr spc="0"/>
              <a:t>2017 </a:t>
            </a:r>
            <a:r>
              <a:t>全球运维大会·深圳站</a:t>
            </a:r>
          </a:p>
        </p:txBody>
      </p:sp>
      <p:sp>
        <p:nvSpPr>
          <p:cNvPr id="162" name="Shape 162"/>
          <p:cNvSpPr>
            <a:spLocks noGrp="1"/>
          </p:cNvSpPr>
          <p:nvPr>
            <p:ph type="title"/>
          </p:nvPr>
        </p:nvSpPr>
        <p:spPr>
          <a:xfrm>
            <a:off x="2152649" y="1006127"/>
            <a:ext cx="7886701" cy="713732"/>
          </a:xfrm>
          <a:prstGeom prst="rect">
            <a:avLst/>
          </a:prstGeom>
        </p:spPr>
        <p:txBody>
          <a:bodyPr anchor="ctr"/>
          <a:lstStyle>
            <a:lvl1pPr>
              <a:defRPr sz="3600">
                <a:solidFill>
                  <a:srgbClr val="000000"/>
                </a:solidFill>
                <a:latin typeface="Microsoft YaHei"/>
                <a:ea typeface="Microsoft YaHei"/>
                <a:cs typeface="Microsoft YaHei"/>
                <a:sym typeface="Microsoft YaHei"/>
              </a:defRPr>
            </a:lvl1pPr>
          </a:lstStyle>
          <a:p>
            <a:r>
              <a:t>Title Text</a:t>
            </a:r>
          </a:p>
        </p:txBody>
      </p:sp>
      <p:pic>
        <p:nvPicPr>
          <p:cNvPr id="163" name="image3.png"/>
          <p:cNvPicPr>
            <a:picLocks noChangeAspect="1"/>
          </p:cNvPicPr>
          <p:nvPr/>
        </p:nvPicPr>
        <p:blipFill>
          <a:blip r:embed="rId3">
            <a:extLst/>
          </a:blip>
          <a:stretch>
            <a:fillRect/>
          </a:stretch>
        </p:blipFill>
        <p:spPr>
          <a:xfrm>
            <a:off x="9830289" y="5211383"/>
            <a:ext cx="845538" cy="845538"/>
          </a:xfrm>
          <a:prstGeom prst="rect">
            <a:avLst/>
          </a:prstGeom>
          <a:ln w="12700">
            <a:miter lim="400000"/>
          </a:ln>
        </p:spPr>
      </p:pic>
      <p:sp>
        <p:nvSpPr>
          <p:cNvPr id="164" name="Shape 164"/>
          <p:cNvSpPr>
            <a:spLocks noGrp="1"/>
          </p:cNvSpPr>
          <p:nvPr>
            <p:ph type="sldNum" sz="quarter" idx="2"/>
          </p:nvPr>
        </p:nvSpPr>
        <p:spPr>
          <a:xfrm>
            <a:off x="9793600" y="5633165"/>
            <a:ext cx="245751" cy="256541"/>
          </a:xfrm>
          <a:prstGeom prst="rect">
            <a:avLst/>
          </a:prstGeom>
        </p:spPr>
        <p:txBody>
          <a:bodyPr/>
          <a:lstStyle>
            <a:lvl1pPr algn="r" defTabSz="1218353">
              <a:defRPr sz="1100">
                <a:latin typeface="Calibri"/>
                <a:ea typeface="Calibri"/>
                <a:cs typeface="Calibri"/>
                <a:sym typeface="Calibri"/>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20" name="Shape 20"/>
          <p:cNvSpPr>
            <a:spLocks noGrp="1"/>
          </p:cNvSpPr>
          <p:nvPr>
            <p:ph type="title"/>
          </p:nvPr>
        </p:nvSpPr>
        <p:spPr>
          <a:prstGeom prst="rect">
            <a:avLst/>
          </a:prstGeom>
        </p:spPr>
        <p:txBody>
          <a:bodyPr/>
          <a:lstStyle/>
          <a:p>
            <a:r>
              <a:t>Title Text</a:t>
            </a:r>
          </a:p>
        </p:txBody>
      </p:sp>
      <p:sp>
        <p:nvSpPr>
          <p:cNvPr id="21" name="Shape 21"/>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hape 2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幻灯片">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9" name="Shape 29"/>
          <p:cNvSpPr>
            <a:spLocks noGrp="1"/>
          </p:cNvSpPr>
          <p:nvPr>
            <p:ph type="title"/>
          </p:nvPr>
        </p:nvSpPr>
        <p:spPr>
          <a:xfrm>
            <a:off x="2927648" y="2780927"/>
            <a:ext cx="4320481" cy="1004101"/>
          </a:xfrm>
          <a:prstGeom prst="rect">
            <a:avLst/>
          </a:prstGeom>
        </p:spPr>
        <p:txBody>
          <a:bodyPr/>
          <a:lstStyle>
            <a:lvl1pPr algn="ctr">
              <a:defRPr sz="4800"/>
            </a:lvl1pPr>
          </a:lstStyle>
          <a:p>
            <a:r>
              <a:t>Title Text</a:t>
            </a:r>
          </a:p>
        </p:txBody>
      </p:sp>
      <p:sp>
        <p:nvSpPr>
          <p:cNvPr id="30" name="Shape 30"/>
          <p:cNvSpPr>
            <a:spLocks noGrp="1"/>
          </p:cNvSpPr>
          <p:nvPr>
            <p:ph type="sldNum" sz="quarter" idx="2"/>
          </p:nvPr>
        </p:nvSpPr>
        <p:spPr>
          <a:xfrm>
            <a:off x="347901" y="6376581"/>
            <a:ext cx="273657" cy="269241"/>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37" name="Shape 37"/>
          <p:cNvSpPr>
            <a:spLocks noGrp="1"/>
          </p:cNvSpPr>
          <p:nvPr>
            <p:ph type="title"/>
          </p:nvPr>
        </p:nvSpPr>
        <p:spPr>
          <a:prstGeom prst="rect">
            <a:avLst/>
          </a:prstGeom>
        </p:spPr>
        <p:txBody>
          <a:bodyPr/>
          <a:lstStyle/>
          <a:p>
            <a:r>
              <a:t>Title Text</a:t>
            </a:r>
          </a:p>
        </p:txBody>
      </p:sp>
      <p:sp>
        <p:nvSpPr>
          <p:cNvPr id="38" name="Shape 3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9" name="Shape 3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46" name="Shape 46"/>
          <p:cNvSpPr>
            <a:spLocks noGrp="1"/>
          </p:cNvSpPr>
          <p:nvPr>
            <p:ph type="title"/>
          </p:nvPr>
        </p:nvSpPr>
        <p:spPr>
          <a:prstGeom prst="rect">
            <a:avLst/>
          </a:prstGeom>
        </p:spPr>
        <p:txBody>
          <a:bodyPr/>
          <a:lstStyle/>
          <a:p>
            <a:r>
              <a:t>Title Text</a:t>
            </a:r>
          </a:p>
        </p:txBody>
      </p:sp>
      <p:sp>
        <p:nvSpPr>
          <p:cNvPr id="47" name="Shape 4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8" name="Shape 4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55" name="Shape 55"/>
          <p:cNvSpPr>
            <a:spLocks noGrp="1"/>
          </p:cNvSpPr>
          <p:nvPr>
            <p:ph type="title"/>
          </p:nvPr>
        </p:nvSpPr>
        <p:spPr>
          <a:prstGeom prst="rect">
            <a:avLst/>
          </a:prstGeom>
        </p:spPr>
        <p:txBody>
          <a:bodyPr/>
          <a:lstStyle/>
          <a:p>
            <a:r>
              <a:t>Title Text</a:t>
            </a:r>
          </a:p>
        </p:txBody>
      </p:sp>
      <p:sp>
        <p:nvSpPr>
          <p:cNvPr id="56" name="Shape 56"/>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7" name="Shape 5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幻灯片">
    <p:bg>
      <p:bgPr>
        <a:solidFill>
          <a:srgbClr val="FFFFFF"/>
        </a:solidFill>
        <a:effectLst/>
      </p:bgPr>
    </p:bg>
    <p:spTree>
      <p:nvGrpSpPr>
        <p:cNvPr id="1" name=""/>
        <p:cNvGrpSpPr/>
        <p:nvPr/>
      </p:nvGrpSpPr>
      <p:grpSpPr>
        <a:xfrm>
          <a:off x="0" y="0"/>
          <a:ext cx="0" cy="0"/>
          <a:chOff x="0" y="0"/>
          <a:chExt cx="0" cy="0"/>
        </a:xfrm>
      </p:grpSpPr>
      <p:pic>
        <p:nvPicPr>
          <p:cNvPr id="64" name="image3-small.jpg" descr="\\Bchief-sever180\共享\华为\2016\3月\2016年分析师大会PPT美化\文件\03-IT-黄瑾\link\005vp4nfgw1ezdabp2ubsj308c08cdg3-01.jpg"/>
          <p:cNvPicPr>
            <a:picLocks noChangeAspect="1"/>
          </p:cNvPicPr>
          <p:nvPr/>
        </p:nvPicPr>
        <p:blipFill>
          <a:blip r:embed="rId2">
            <a:extLst/>
          </a:blip>
          <a:srcRect l="35419" t="2299" r="37544"/>
          <a:stretch>
            <a:fillRect/>
          </a:stretch>
        </p:blipFill>
        <p:spPr>
          <a:xfrm>
            <a:off x="0" y="0"/>
            <a:ext cx="12192000" cy="6858000"/>
          </a:xfrm>
          <a:prstGeom prst="rect">
            <a:avLst/>
          </a:prstGeom>
          <a:ln w="12700">
            <a:miter lim="400000"/>
          </a:ln>
        </p:spPr>
      </p:pic>
      <p:pic>
        <p:nvPicPr>
          <p:cNvPr id="65" name="image4.png"/>
          <p:cNvPicPr>
            <a:picLocks noChangeAspect="1"/>
          </p:cNvPicPr>
          <p:nvPr/>
        </p:nvPicPr>
        <p:blipFill>
          <a:blip r:embed="rId3">
            <a:extLst/>
          </a:blip>
          <a:stretch>
            <a:fillRect/>
          </a:stretch>
        </p:blipFill>
        <p:spPr>
          <a:xfrm>
            <a:off x="11384647" y="362703"/>
            <a:ext cx="563638" cy="546349"/>
          </a:xfrm>
          <a:prstGeom prst="rect">
            <a:avLst/>
          </a:prstGeom>
          <a:ln w="12700">
            <a:miter lim="400000"/>
          </a:ln>
        </p:spPr>
      </p:pic>
      <p:pic>
        <p:nvPicPr>
          <p:cNvPr id="66" name="image5.png"/>
          <p:cNvPicPr>
            <a:picLocks noChangeAspect="1"/>
          </p:cNvPicPr>
          <p:nvPr/>
        </p:nvPicPr>
        <p:blipFill>
          <a:blip r:embed="rId4">
            <a:extLst/>
          </a:blip>
          <a:stretch>
            <a:fillRect/>
          </a:stretch>
        </p:blipFill>
        <p:spPr>
          <a:xfrm>
            <a:off x="9841935" y="53438"/>
            <a:ext cx="1358450" cy="1094054"/>
          </a:xfrm>
          <a:prstGeom prst="rect">
            <a:avLst/>
          </a:prstGeom>
          <a:ln w="12700">
            <a:miter lim="400000"/>
          </a:ln>
        </p:spPr>
      </p:pic>
      <p:sp>
        <p:nvSpPr>
          <p:cNvPr id="67" name="Shape 67"/>
          <p:cNvSpPr>
            <a:spLocks noGrp="1"/>
          </p:cNvSpPr>
          <p:nvPr>
            <p:ph type="title"/>
          </p:nvPr>
        </p:nvSpPr>
        <p:spPr>
          <a:xfrm>
            <a:off x="914400" y="2130425"/>
            <a:ext cx="10363200" cy="1470026"/>
          </a:xfrm>
          <a:prstGeom prst="rect">
            <a:avLst/>
          </a:prstGeom>
        </p:spPr>
        <p:txBody>
          <a:bodyPr anchor="ctr"/>
          <a:lstStyle>
            <a:lvl1pPr algn="ctr" defTabSz="1219169">
              <a:lnSpc>
                <a:spcPct val="100000"/>
              </a:lnSpc>
              <a:defRPr sz="5800">
                <a:latin typeface="微软雅黑"/>
                <a:ea typeface="微软雅黑"/>
                <a:cs typeface="微软雅黑"/>
                <a:sym typeface="微软雅黑"/>
              </a:defRPr>
            </a:lvl1pPr>
          </a:lstStyle>
          <a:p>
            <a:r>
              <a:t>Title Text</a:t>
            </a:r>
          </a:p>
        </p:txBody>
      </p:sp>
      <p:sp>
        <p:nvSpPr>
          <p:cNvPr id="68" name="Shape 68"/>
          <p:cNvSpPr>
            <a:spLocks noGrp="1"/>
          </p:cNvSpPr>
          <p:nvPr>
            <p:ph type="body" sz="quarter" idx="1"/>
          </p:nvPr>
        </p:nvSpPr>
        <p:spPr>
          <a:xfrm>
            <a:off x="1828800" y="3886200"/>
            <a:ext cx="8534400" cy="1752600"/>
          </a:xfrm>
          <a:prstGeom prst="rect">
            <a:avLst/>
          </a:prstGeom>
        </p:spPr>
        <p:txBody>
          <a:bodyPr/>
          <a:lstStyle>
            <a:lvl1pPr algn="ctr" defTabSz="1219169">
              <a:lnSpc>
                <a:spcPct val="100000"/>
              </a:lnSpc>
              <a:defRPr sz="4200">
                <a:solidFill>
                  <a:srgbClr val="888888"/>
                </a:solidFill>
                <a:latin typeface="微软雅黑"/>
                <a:ea typeface="微软雅黑"/>
                <a:cs typeface="微软雅黑"/>
                <a:sym typeface="微软雅黑"/>
              </a:defRPr>
            </a:lvl1pPr>
            <a:lvl2pPr indent="609584" algn="ctr" defTabSz="1219169">
              <a:lnSpc>
                <a:spcPct val="100000"/>
              </a:lnSpc>
              <a:defRPr sz="4200">
                <a:solidFill>
                  <a:srgbClr val="888888"/>
                </a:solidFill>
                <a:latin typeface="微软雅黑"/>
                <a:ea typeface="微软雅黑"/>
                <a:cs typeface="微软雅黑"/>
                <a:sym typeface="微软雅黑"/>
              </a:defRPr>
            </a:lvl2pPr>
            <a:lvl3pPr indent="1219169" algn="ctr" defTabSz="1219169">
              <a:lnSpc>
                <a:spcPct val="100000"/>
              </a:lnSpc>
              <a:defRPr sz="4200">
                <a:solidFill>
                  <a:srgbClr val="888888"/>
                </a:solidFill>
                <a:latin typeface="微软雅黑"/>
                <a:ea typeface="微软雅黑"/>
                <a:cs typeface="微软雅黑"/>
                <a:sym typeface="微软雅黑"/>
              </a:defRPr>
            </a:lvl3pPr>
            <a:lvl4pPr indent="1828754" algn="ctr" defTabSz="1219169">
              <a:lnSpc>
                <a:spcPct val="100000"/>
              </a:lnSpc>
              <a:defRPr sz="4200">
                <a:solidFill>
                  <a:srgbClr val="888888"/>
                </a:solidFill>
                <a:latin typeface="微软雅黑"/>
                <a:ea typeface="微软雅黑"/>
                <a:cs typeface="微软雅黑"/>
                <a:sym typeface="微软雅黑"/>
              </a:defRPr>
            </a:lvl4pPr>
            <a:lvl5pPr indent="2438338" algn="ctr" defTabSz="1219169">
              <a:lnSpc>
                <a:spcPct val="100000"/>
              </a:lnSpc>
              <a:defRPr sz="4200">
                <a:solidFill>
                  <a:srgbClr val="888888"/>
                </a:solidFill>
                <a:latin typeface="微软雅黑"/>
                <a:ea typeface="微软雅黑"/>
                <a:cs typeface="微软雅黑"/>
                <a:sym typeface="微软雅黑"/>
              </a:defRPr>
            </a:lvl5pPr>
          </a:lstStyle>
          <a:p>
            <a:r>
              <a:t>Body Level One</a:t>
            </a:r>
          </a:p>
          <a:p>
            <a:pPr lvl="1"/>
            <a:r>
              <a:t>Body Level Two</a:t>
            </a:r>
          </a:p>
          <a:p>
            <a:pPr lvl="2"/>
            <a:r>
              <a:t>Body Level Three</a:t>
            </a:r>
          </a:p>
          <a:p>
            <a:pPr lvl="3"/>
            <a:r>
              <a:t>Body Level Four</a:t>
            </a:r>
          </a:p>
          <a:p>
            <a:pPr lvl="4"/>
            <a:r>
              <a:t>Body Level Five</a:t>
            </a:r>
          </a:p>
        </p:txBody>
      </p:sp>
      <p:pic>
        <p:nvPicPr>
          <p:cNvPr id="69" name="image6.jpeg"/>
          <p:cNvPicPr>
            <a:picLocks noChangeAspect="1"/>
          </p:cNvPicPr>
          <p:nvPr/>
        </p:nvPicPr>
        <p:blipFill>
          <a:blip r:embed="rId5">
            <a:extLst/>
          </a:blip>
          <a:stretch>
            <a:fillRect/>
          </a:stretch>
        </p:blipFill>
        <p:spPr>
          <a:xfrm>
            <a:off x="1196" y="1076"/>
            <a:ext cx="12189609" cy="6855849"/>
          </a:xfrm>
          <a:prstGeom prst="rect">
            <a:avLst/>
          </a:prstGeom>
          <a:ln w="12700">
            <a:miter lim="400000"/>
          </a:ln>
        </p:spPr>
      </p:pic>
      <p:pic>
        <p:nvPicPr>
          <p:cNvPr id="70" name="image3-small.jpg" descr="\\Bchief-sever180\共享\华为\2016\3月\2016年分析师大会PPT美化\文件\03-IT-黄瑾\link\005vp4nfgw1ezdabp2ubsj308c08cdg3-01.jpg"/>
          <p:cNvPicPr>
            <a:picLocks noChangeAspect="1"/>
          </p:cNvPicPr>
          <p:nvPr/>
        </p:nvPicPr>
        <p:blipFill>
          <a:blip r:embed="rId2">
            <a:extLst/>
          </a:blip>
          <a:srcRect l="35419" t="2299" r="37544"/>
          <a:stretch>
            <a:fillRect/>
          </a:stretch>
        </p:blipFill>
        <p:spPr>
          <a:xfrm>
            <a:off x="0" y="0"/>
            <a:ext cx="12192000" cy="6858000"/>
          </a:xfrm>
          <a:prstGeom prst="rect">
            <a:avLst/>
          </a:prstGeom>
          <a:ln w="12700">
            <a:miter lim="400000"/>
          </a:ln>
        </p:spPr>
      </p:pic>
      <p:pic>
        <p:nvPicPr>
          <p:cNvPr id="71" name="image4.tif"/>
          <p:cNvPicPr>
            <a:picLocks noChangeAspect="1"/>
          </p:cNvPicPr>
          <p:nvPr/>
        </p:nvPicPr>
        <p:blipFill>
          <a:blip r:embed="rId3">
            <a:extLst/>
          </a:blip>
          <a:stretch>
            <a:fillRect/>
          </a:stretch>
        </p:blipFill>
        <p:spPr>
          <a:xfrm>
            <a:off x="11384647" y="362703"/>
            <a:ext cx="563638" cy="546349"/>
          </a:xfrm>
          <a:prstGeom prst="rect">
            <a:avLst/>
          </a:prstGeom>
          <a:ln w="12700">
            <a:miter lim="400000"/>
          </a:ln>
        </p:spPr>
      </p:pic>
      <p:sp>
        <p:nvSpPr>
          <p:cNvPr id="72" name="Shape 72"/>
          <p:cNvSpPr>
            <a:spLocks noGrp="1"/>
          </p:cNvSpPr>
          <p:nvPr>
            <p:ph type="sldNum" sz="quarter" idx="2"/>
          </p:nvPr>
        </p:nvSpPr>
        <p:spPr>
          <a:xfrm>
            <a:off x="11252239" y="6372544"/>
            <a:ext cx="330161" cy="332741"/>
          </a:xfrm>
          <a:prstGeom prst="rect">
            <a:avLst/>
          </a:prstGeom>
        </p:spPr>
        <p:txBody>
          <a:bodyPr/>
          <a:lstStyle>
            <a:lvl1pPr algn="r">
              <a:defRPr sz="1600">
                <a:latin typeface="微软雅黑"/>
                <a:ea typeface="微软雅黑"/>
                <a:cs typeface="微软雅黑"/>
                <a:sym typeface="微软雅黑"/>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标题和内容">
    <p:bg>
      <p:bgPr>
        <a:solidFill>
          <a:srgbClr val="FFFFFF"/>
        </a:solidFill>
        <a:effectLst/>
      </p:bgPr>
    </p:bg>
    <p:spTree>
      <p:nvGrpSpPr>
        <p:cNvPr id="1" name=""/>
        <p:cNvGrpSpPr/>
        <p:nvPr/>
      </p:nvGrpSpPr>
      <p:grpSpPr>
        <a:xfrm>
          <a:off x="0" y="0"/>
          <a:ext cx="0" cy="0"/>
          <a:chOff x="0" y="0"/>
          <a:chExt cx="0" cy="0"/>
        </a:xfrm>
      </p:grpSpPr>
      <p:pic>
        <p:nvPicPr>
          <p:cNvPr id="79" name="image3-small.jpg" descr="\\Bchief-sever180\共享\华为\2016\3月\2016年分析师大会PPT美化\文件\03-IT-黄瑾\link\005vp4nfgw1ezdabp2ubsj308c08cdg3-01.jpg"/>
          <p:cNvPicPr>
            <a:picLocks noChangeAspect="1"/>
          </p:cNvPicPr>
          <p:nvPr/>
        </p:nvPicPr>
        <p:blipFill>
          <a:blip r:embed="rId2">
            <a:extLst/>
          </a:blip>
          <a:srcRect l="35419" t="2299" r="37544"/>
          <a:stretch>
            <a:fillRect/>
          </a:stretch>
        </p:blipFill>
        <p:spPr>
          <a:xfrm>
            <a:off x="0" y="0"/>
            <a:ext cx="12192000" cy="6858000"/>
          </a:xfrm>
          <a:prstGeom prst="rect">
            <a:avLst/>
          </a:prstGeom>
          <a:ln w="12700">
            <a:miter lim="400000"/>
          </a:ln>
        </p:spPr>
      </p:pic>
      <p:pic>
        <p:nvPicPr>
          <p:cNvPr id="80" name="image4.tif"/>
          <p:cNvPicPr>
            <a:picLocks noChangeAspect="1"/>
          </p:cNvPicPr>
          <p:nvPr/>
        </p:nvPicPr>
        <p:blipFill>
          <a:blip r:embed="rId3">
            <a:extLst/>
          </a:blip>
          <a:stretch>
            <a:fillRect/>
          </a:stretch>
        </p:blipFill>
        <p:spPr>
          <a:xfrm>
            <a:off x="11384647" y="362703"/>
            <a:ext cx="563638" cy="546349"/>
          </a:xfrm>
          <a:prstGeom prst="rect">
            <a:avLst/>
          </a:prstGeom>
          <a:ln w="12700">
            <a:miter lim="400000"/>
          </a:ln>
        </p:spPr>
      </p:pic>
      <p:pic>
        <p:nvPicPr>
          <p:cNvPr id="81" name="image5.tif"/>
          <p:cNvPicPr>
            <a:picLocks noChangeAspect="1"/>
          </p:cNvPicPr>
          <p:nvPr/>
        </p:nvPicPr>
        <p:blipFill>
          <a:blip r:embed="rId4">
            <a:extLst/>
          </a:blip>
          <a:stretch>
            <a:fillRect/>
          </a:stretch>
        </p:blipFill>
        <p:spPr>
          <a:xfrm>
            <a:off x="9841935" y="53438"/>
            <a:ext cx="1358450" cy="1094054"/>
          </a:xfrm>
          <a:prstGeom prst="rect">
            <a:avLst/>
          </a:prstGeom>
          <a:ln w="12700">
            <a:miter lim="400000"/>
          </a:ln>
        </p:spPr>
      </p:pic>
      <p:sp>
        <p:nvSpPr>
          <p:cNvPr id="82" name="Shape 82"/>
          <p:cNvSpPr>
            <a:spLocks noGrp="1"/>
          </p:cNvSpPr>
          <p:nvPr>
            <p:ph type="sldNum" sz="quarter" idx="2"/>
          </p:nvPr>
        </p:nvSpPr>
        <p:spPr>
          <a:xfrm>
            <a:off x="11252239" y="6372544"/>
            <a:ext cx="330161" cy="332741"/>
          </a:xfrm>
          <a:prstGeom prst="rect">
            <a:avLst/>
          </a:prstGeom>
        </p:spPr>
        <p:txBody>
          <a:bodyPr/>
          <a:lstStyle>
            <a:lvl1pPr algn="r">
              <a:defRPr sz="1600">
                <a:latin typeface="微软雅黑"/>
                <a:ea typeface="微软雅黑"/>
                <a:cs typeface="微软雅黑"/>
                <a:sym typeface="微软雅黑"/>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ue Section Break">
    <p:bg>
      <p:bgPr>
        <a:solidFill>
          <a:srgbClr val="FFFFFF"/>
        </a:solidFill>
        <a:effectLst/>
      </p:bgPr>
    </p:bg>
    <p:spTree>
      <p:nvGrpSpPr>
        <p:cNvPr id="1" name=""/>
        <p:cNvGrpSpPr/>
        <p:nvPr/>
      </p:nvGrpSpPr>
      <p:grpSpPr>
        <a:xfrm>
          <a:off x="0" y="0"/>
          <a:ext cx="0" cy="0"/>
          <a:chOff x="0" y="0"/>
          <a:chExt cx="0" cy="0"/>
        </a:xfrm>
      </p:grpSpPr>
      <p:sp>
        <p:nvSpPr>
          <p:cNvPr id="89" name="Shape 89"/>
          <p:cNvSpPr/>
          <p:nvPr/>
        </p:nvSpPr>
        <p:spPr>
          <a:xfrm>
            <a:off x="605370" y="6554398"/>
            <a:ext cx="2553941"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800">
                <a:solidFill>
                  <a:srgbClr val="FFFFFF"/>
                </a:solidFill>
                <a:latin typeface="Arial"/>
                <a:ea typeface="Arial"/>
                <a:cs typeface="Arial"/>
                <a:sym typeface="Arial"/>
              </a:defRPr>
            </a:lvl1pPr>
          </a:lstStyle>
          <a:p>
            <a:r>
              <a:t>Placeholder Footer Copy / BU Logo or Name Goes Here</a:t>
            </a:r>
          </a:p>
        </p:txBody>
      </p:sp>
      <p:pic>
        <p:nvPicPr>
          <p:cNvPr id="90" name="image3-small.jpg" descr="\\Bchief-sever180\共享\华为\2016\3月\2016年分析师大会PPT美化\文件\03-IT-黄瑾\link\005vp4nfgw1ezdabp2ubsj308c08cdg3-01.jpg"/>
          <p:cNvPicPr>
            <a:picLocks noChangeAspect="1"/>
          </p:cNvPicPr>
          <p:nvPr/>
        </p:nvPicPr>
        <p:blipFill>
          <a:blip r:embed="rId2">
            <a:extLst/>
          </a:blip>
          <a:srcRect l="35419" t="2299" r="37544"/>
          <a:stretch>
            <a:fillRect/>
          </a:stretch>
        </p:blipFill>
        <p:spPr>
          <a:xfrm>
            <a:off x="0" y="0"/>
            <a:ext cx="12192000" cy="6858000"/>
          </a:xfrm>
          <a:prstGeom prst="rect">
            <a:avLst/>
          </a:prstGeom>
          <a:ln w="12700">
            <a:miter lim="400000"/>
          </a:ln>
        </p:spPr>
      </p:pic>
      <p:pic>
        <p:nvPicPr>
          <p:cNvPr id="91" name="image4.tif"/>
          <p:cNvPicPr>
            <a:picLocks noChangeAspect="1"/>
          </p:cNvPicPr>
          <p:nvPr/>
        </p:nvPicPr>
        <p:blipFill>
          <a:blip r:embed="rId3">
            <a:extLst/>
          </a:blip>
          <a:stretch>
            <a:fillRect/>
          </a:stretch>
        </p:blipFill>
        <p:spPr>
          <a:xfrm>
            <a:off x="11384647" y="362703"/>
            <a:ext cx="563638" cy="546349"/>
          </a:xfrm>
          <a:prstGeom prst="rect">
            <a:avLst/>
          </a:prstGeom>
          <a:ln w="12700">
            <a:miter lim="400000"/>
          </a:ln>
        </p:spPr>
      </p:pic>
      <p:sp>
        <p:nvSpPr>
          <p:cNvPr id="92" name="Shape 92"/>
          <p:cNvSpPr>
            <a:spLocks noGrp="1"/>
          </p:cNvSpPr>
          <p:nvPr>
            <p:ph type="sldNum" sz="quarter" idx="2"/>
          </p:nvPr>
        </p:nvSpPr>
        <p:spPr>
          <a:xfrm>
            <a:off x="5892800" y="6172200"/>
            <a:ext cx="2844800" cy="368301"/>
          </a:xfrm>
          <a:prstGeom prst="rect">
            <a:avLst/>
          </a:prstGeom>
        </p:spPr>
        <p:txBody>
          <a:bodyPr/>
          <a:lstStyle>
            <a:lvl1pPr algn="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349201" y="409779"/>
            <a:ext cx="11507439" cy="706582"/>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a:bodyPr>
          <a:lstStyle/>
          <a:p>
            <a:r>
              <a:t>Title Text</a:t>
            </a:r>
          </a:p>
        </p:txBody>
      </p:sp>
      <p:sp>
        <p:nvSpPr>
          <p:cNvPr id="3" name="Shape 3"/>
          <p:cNvSpPr>
            <a:spLocks noGrp="1"/>
          </p:cNvSpPr>
          <p:nvPr>
            <p:ph type="body" idx="1"/>
          </p:nvPr>
        </p:nvSpPr>
        <p:spPr>
          <a:xfrm>
            <a:off x="349201" y="1296470"/>
            <a:ext cx="11507439" cy="458080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347902" y="6376582"/>
            <a:ext cx="273657" cy="269241"/>
          </a:xfrm>
          <a:prstGeom prst="rect">
            <a:avLst/>
          </a:prstGeom>
          <a:ln w="12700">
            <a:miter lim="400000"/>
          </a:ln>
        </p:spPr>
        <p:txBody>
          <a:bodyPr wrap="none" lIns="45719" rIns="45719" anchor="ctr">
            <a:spAutoFit/>
          </a:bodyPr>
          <a:lstStyle>
            <a:lvl1pP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 id="2147483660" r:id="rId11"/>
    <p:sldLayoutId id="2147483661" r:id="rId12"/>
    <p:sldLayoutId id="2147483662" r:id="rId13"/>
    <p:sldLayoutId id="2147483663" r:id="rId14"/>
    <p:sldLayoutId id="2147483664" r:id="rId15"/>
  </p:sldLayoutIdLst>
  <p:transition xmlns:p14="http://schemas.microsoft.com/office/powerpoint/2010/main" spd="med"/>
  <p:txStyles>
    <p:titleStyle>
      <a:lvl1pPr marL="0" marR="0" indent="0" algn="l" defTabSz="914400" rtl="0" latinLnBrk="0">
        <a:lnSpc>
          <a:spcPct val="90000"/>
        </a:lnSpc>
        <a:spcBef>
          <a:spcPts val="0"/>
        </a:spcBef>
        <a:spcAft>
          <a:spcPts val="0"/>
        </a:spcAft>
        <a:buClrTx/>
        <a:buSzTx/>
        <a:buFontTx/>
        <a:buNone/>
        <a:tabLst/>
        <a:defRPr sz="4000" b="0" i="0" u="none" strike="noStrike" cap="none" spc="0" baseline="0">
          <a:ln>
            <a:noFill/>
          </a:ln>
          <a:solidFill>
            <a:srgbClr val="FFFFFF"/>
          </a:solidFill>
          <a:uFillTx/>
          <a:latin typeface="Arial"/>
          <a:ea typeface="Arial"/>
          <a:cs typeface="Arial"/>
          <a:sym typeface="Arial"/>
        </a:defRPr>
      </a:lvl1pPr>
      <a:lvl2pPr marL="0" marR="0" indent="0" algn="l" defTabSz="914400" rtl="0" latinLnBrk="0">
        <a:lnSpc>
          <a:spcPct val="90000"/>
        </a:lnSpc>
        <a:spcBef>
          <a:spcPts val="0"/>
        </a:spcBef>
        <a:spcAft>
          <a:spcPts val="0"/>
        </a:spcAft>
        <a:buClrTx/>
        <a:buSzTx/>
        <a:buFontTx/>
        <a:buNone/>
        <a:tabLst/>
        <a:defRPr sz="4000" b="0" i="0" u="none" strike="noStrike" cap="none" spc="0" baseline="0">
          <a:ln>
            <a:noFill/>
          </a:ln>
          <a:solidFill>
            <a:srgbClr val="FFFFFF"/>
          </a:solidFill>
          <a:uFillTx/>
          <a:latin typeface="Arial"/>
          <a:ea typeface="Arial"/>
          <a:cs typeface="Arial"/>
          <a:sym typeface="Arial"/>
        </a:defRPr>
      </a:lvl2pPr>
      <a:lvl3pPr marL="0" marR="0" indent="0" algn="l" defTabSz="914400" rtl="0" latinLnBrk="0">
        <a:lnSpc>
          <a:spcPct val="90000"/>
        </a:lnSpc>
        <a:spcBef>
          <a:spcPts val="0"/>
        </a:spcBef>
        <a:spcAft>
          <a:spcPts val="0"/>
        </a:spcAft>
        <a:buClrTx/>
        <a:buSzTx/>
        <a:buFontTx/>
        <a:buNone/>
        <a:tabLst/>
        <a:defRPr sz="4000" b="0" i="0" u="none" strike="noStrike" cap="none" spc="0" baseline="0">
          <a:ln>
            <a:noFill/>
          </a:ln>
          <a:solidFill>
            <a:srgbClr val="FFFFFF"/>
          </a:solidFill>
          <a:uFillTx/>
          <a:latin typeface="Arial"/>
          <a:ea typeface="Arial"/>
          <a:cs typeface="Arial"/>
          <a:sym typeface="Arial"/>
        </a:defRPr>
      </a:lvl3pPr>
      <a:lvl4pPr marL="0" marR="0" indent="0" algn="l" defTabSz="914400" rtl="0" latinLnBrk="0">
        <a:lnSpc>
          <a:spcPct val="90000"/>
        </a:lnSpc>
        <a:spcBef>
          <a:spcPts val="0"/>
        </a:spcBef>
        <a:spcAft>
          <a:spcPts val="0"/>
        </a:spcAft>
        <a:buClrTx/>
        <a:buSzTx/>
        <a:buFontTx/>
        <a:buNone/>
        <a:tabLst/>
        <a:defRPr sz="4000" b="0" i="0" u="none" strike="noStrike" cap="none" spc="0" baseline="0">
          <a:ln>
            <a:noFill/>
          </a:ln>
          <a:solidFill>
            <a:srgbClr val="FFFFFF"/>
          </a:solidFill>
          <a:uFillTx/>
          <a:latin typeface="Arial"/>
          <a:ea typeface="Arial"/>
          <a:cs typeface="Arial"/>
          <a:sym typeface="Arial"/>
        </a:defRPr>
      </a:lvl4pPr>
      <a:lvl5pPr marL="0" marR="0" indent="0" algn="l" defTabSz="914400" rtl="0" latinLnBrk="0">
        <a:lnSpc>
          <a:spcPct val="90000"/>
        </a:lnSpc>
        <a:spcBef>
          <a:spcPts val="0"/>
        </a:spcBef>
        <a:spcAft>
          <a:spcPts val="0"/>
        </a:spcAft>
        <a:buClrTx/>
        <a:buSzTx/>
        <a:buFontTx/>
        <a:buNone/>
        <a:tabLst/>
        <a:defRPr sz="4000" b="0" i="0" u="none" strike="noStrike" cap="none" spc="0" baseline="0">
          <a:ln>
            <a:noFill/>
          </a:ln>
          <a:solidFill>
            <a:srgbClr val="FFFFFF"/>
          </a:solidFill>
          <a:uFillTx/>
          <a:latin typeface="Arial"/>
          <a:ea typeface="Arial"/>
          <a:cs typeface="Arial"/>
          <a:sym typeface="Arial"/>
        </a:defRPr>
      </a:lvl5pPr>
      <a:lvl6pPr marL="0" marR="0" indent="0" algn="l" defTabSz="914400" rtl="0" latinLnBrk="0">
        <a:lnSpc>
          <a:spcPct val="90000"/>
        </a:lnSpc>
        <a:spcBef>
          <a:spcPts val="0"/>
        </a:spcBef>
        <a:spcAft>
          <a:spcPts val="0"/>
        </a:spcAft>
        <a:buClrTx/>
        <a:buSzTx/>
        <a:buFontTx/>
        <a:buNone/>
        <a:tabLst/>
        <a:defRPr sz="4000" b="0" i="0" u="none" strike="noStrike" cap="none" spc="0" baseline="0">
          <a:ln>
            <a:noFill/>
          </a:ln>
          <a:solidFill>
            <a:srgbClr val="FFFFFF"/>
          </a:solidFill>
          <a:uFillTx/>
          <a:latin typeface="Arial"/>
          <a:ea typeface="Arial"/>
          <a:cs typeface="Arial"/>
          <a:sym typeface="Arial"/>
        </a:defRPr>
      </a:lvl6pPr>
      <a:lvl7pPr marL="0" marR="0" indent="0" algn="l" defTabSz="914400" rtl="0" latinLnBrk="0">
        <a:lnSpc>
          <a:spcPct val="90000"/>
        </a:lnSpc>
        <a:spcBef>
          <a:spcPts val="0"/>
        </a:spcBef>
        <a:spcAft>
          <a:spcPts val="0"/>
        </a:spcAft>
        <a:buClrTx/>
        <a:buSzTx/>
        <a:buFontTx/>
        <a:buNone/>
        <a:tabLst/>
        <a:defRPr sz="4000" b="0" i="0" u="none" strike="noStrike" cap="none" spc="0" baseline="0">
          <a:ln>
            <a:noFill/>
          </a:ln>
          <a:solidFill>
            <a:srgbClr val="FFFFFF"/>
          </a:solidFill>
          <a:uFillTx/>
          <a:latin typeface="Arial"/>
          <a:ea typeface="Arial"/>
          <a:cs typeface="Arial"/>
          <a:sym typeface="Arial"/>
        </a:defRPr>
      </a:lvl7pPr>
      <a:lvl8pPr marL="0" marR="0" indent="0" algn="l" defTabSz="914400" rtl="0" latinLnBrk="0">
        <a:lnSpc>
          <a:spcPct val="90000"/>
        </a:lnSpc>
        <a:spcBef>
          <a:spcPts val="0"/>
        </a:spcBef>
        <a:spcAft>
          <a:spcPts val="0"/>
        </a:spcAft>
        <a:buClrTx/>
        <a:buSzTx/>
        <a:buFontTx/>
        <a:buNone/>
        <a:tabLst/>
        <a:defRPr sz="4000" b="0" i="0" u="none" strike="noStrike" cap="none" spc="0" baseline="0">
          <a:ln>
            <a:noFill/>
          </a:ln>
          <a:solidFill>
            <a:srgbClr val="FFFFFF"/>
          </a:solidFill>
          <a:uFillTx/>
          <a:latin typeface="Arial"/>
          <a:ea typeface="Arial"/>
          <a:cs typeface="Arial"/>
          <a:sym typeface="Arial"/>
        </a:defRPr>
      </a:lvl8pPr>
      <a:lvl9pPr marL="0" marR="0" indent="0" algn="l" defTabSz="914400" rtl="0" latinLnBrk="0">
        <a:lnSpc>
          <a:spcPct val="90000"/>
        </a:lnSpc>
        <a:spcBef>
          <a:spcPts val="0"/>
        </a:spcBef>
        <a:spcAft>
          <a:spcPts val="0"/>
        </a:spcAft>
        <a:buClrTx/>
        <a:buSzTx/>
        <a:buFontTx/>
        <a:buNone/>
        <a:tabLst/>
        <a:defRPr sz="4000" b="0" i="0" u="none" strike="noStrike" cap="none" spc="0" baseline="0">
          <a:ln>
            <a:noFill/>
          </a:ln>
          <a:solidFill>
            <a:srgbClr val="FFFFFF"/>
          </a:solidFill>
          <a:uFillTx/>
          <a:latin typeface="Arial"/>
          <a:ea typeface="Arial"/>
          <a:cs typeface="Arial"/>
          <a:sym typeface="Arial"/>
        </a:defRPr>
      </a:lvl9pPr>
    </p:titleStyle>
    <p:bodyStyle>
      <a:lvl1pPr marL="0" marR="0" indent="0" algn="l" defTabSz="914400" rtl="0" latinLnBrk="0">
        <a:lnSpc>
          <a:spcPct val="90000"/>
        </a:lnSpc>
        <a:spcBef>
          <a:spcPts val="1000"/>
        </a:spcBef>
        <a:spcAft>
          <a:spcPts val="0"/>
        </a:spcAft>
        <a:buClrTx/>
        <a:buSzTx/>
        <a:buFontTx/>
        <a:buNone/>
        <a:tabLst/>
        <a:defRPr sz="2400" b="0" i="0" u="none" strike="noStrike" cap="none" spc="0" baseline="0">
          <a:ln>
            <a:noFill/>
          </a:ln>
          <a:solidFill>
            <a:srgbClr val="FFFFFF"/>
          </a:solidFill>
          <a:uFillTx/>
          <a:latin typeface="Arial"/>
          <a:ea typeface="Arial"/>
          <a:cs typeface="Arial"/>
          <a:sym typeface="Arial"/>
        </a:defRPr>
      </a:lvl1pPr>
      <a:lvl2pPr marL="0" marR="0" indent="457200" algn="l" defTabSz="914400" rtl="0" latinLnBrk="0">
        <a:lnSpc>
          <a:spcPct val="90000"/>
        </a:lnSpc>
        <a:spcBef>
          <a:spcPts val="1000"/>
        </a:spcBef>
        <a:spcAft>
          <a:spcPts val="0"/>
        </a:spcAft>
        <a:buClrTx/>
        <a:buSzTx/>
        <a:buFontTx/>
        <a:buNone/>
        <a:tabLst/>
        <a:defRPr sz="2400" b="0" i="0" u="none" strike="noStrike" cap="none" spc="0" baseline="0">
          <a:ln>
            <a:noFill/>
          </a:ln>
          <a:solidFill>
            <a:srgbClr val="FFFFFF"/>
          </a:solidFill>
          <a:uFillTx/>
          <a:latin typeface="Arial"/>
          <a:ea typeface="Arial"/>
          <a:cs typeface="Arial"/>
          <a:sym typeface="Arial"/>
        </a:defRPr>
      </a:lvl2pPr>
      <a:lvl3pPr marL="0" marR="0" indent="914400" algn="l" defTabSz="914400" rtl="0" latinLnBrk="0">
        <a:lnSpc>
          <a:spcPct val="90000"/>
        </a:lnSpc>
        <a:spcBef>
          <a:spcPts val="1000"/>
        </a:spcBef>
        <a:spcAft>
          <a:spcPts val="0"/>
        </a:spcAft>
        <a:buClrTx/>
        <a:buSzTx/>
        <a:buFontTx/>
        <a:buNone/>
        <a:tabLst/>
        <a:defRPr sz="2400" b="0" i="0" u="none" strike="noStrike" cap="none" spc="0" baseline="0">
          <a:ln>
            <a:noFill/>
          </a:ln>
          <a:solidFill>
            <a:srgbClr val="FFFFFF"/>
          </a:solidFill>
          <a:uFillTx/>
          <a:latin typeface="Arial"/>
          <a:ea typeface="Arial"/>
          <a:cs typeface="Arial"/>
          <a:sym typeface="Arial"/>
        </a:defRPr>
      </a:lvl3pPr>
      <a:lvl4pPr marL="0" marR="0" indent="1371600" algn="l" defTabSz="914400" rtl="0" latinLnBrk="0">
        <a:lnSpc>
          <a:spcPct val="90000"/>
        </a:lnSpc>
        <a:spcBef>
          <a:spcPts val="1000"/>
        </a:spcBef>
        <a:spcAft>
          <a:spcPts val="0"/>
        </a:spcAft>
        <a:buClrTx/>
        <a:buSzTx/>
        <a:buFontTx/>
        <a:buNone/>
        <a:tabLst/>
        <a:defRPr sz="2400" b="0" i="0" u="none" strike="noStrike" cap="none" spc="0" baseline="0">
          <a:ln>
            <a:noFill/>
          </a:ln>
          <a:solidFill>
            <a:srgbClr val="FFFFFF"/>
          </a:solidFill>
          <a:uFillTx/>
          <a:latin typeface="Arial"/>
          <a:ea typeface="Arial"/>
          <a:cs typeface="Arial"/>
          <a:sym typeface="Arial"/>
        </a:defRPr>
      </a:lvl4pPr>
      <a:lvl5pPr marL="0" marR="0" indent="1828800" algn="l" defTabSz="914400" rtl="0" latinLnBrk="0">
        <a:lnSpc>
          <a:spcPct val="90000"/>
        </a:lnSpc>
        <a:spcBef>
          <a:spcPts val="1000"/>
        </a:spcBef>
        <a:spcAft>
          <a:spcPts val="0"/>
        </a:spcAft>
        <a:buClrTx/>
        <a:buSzTx/>
        <a:buFontTx/>
        <a:buNone/>
        <a:tabLst/>
        <a:defRPr sz="2400" b="0" i="0" u="none" strike="noStrike" cap="none" spc="0" baseline="0">
          <a:ln>
            <a:noFill/>
          </a:ln>
          <a:solidFill>
            <a:srgbClr val="FFFFFF"/>
          </a:solidFill>
          <a:uFillTx/>
          <a:latin typeface="Arial"/>
          <a:ea typeface="Arial"/>
          <a:cs typeface="Arial"/>
          <a:sym typeface="Arial"/>
        </a:defRPr>
      </a:lvl5pPr>
      <a:lvl6pPr marL="0" marR="0" indent="2286000" algn="l" defTabSz="914400" rtl="0" latinLnBrk="0">
        <a:lnSpc>
          <a:spcPct val="90000"/>
        </a:lnSpc>
        <a:spcBef>
          <a:spcPts val="1000"/>
        </a:spcBef>
        <a:spcAft>
          <a:spcPts val="0"/>
        </a:spcAft>
        <a:buClrTx/>
        <a:buSzTx/>
        <a:buFontTx/>
        <a:buNone/>
        <a:tabLst/>
        <a:defRPr sz="2400" b="0" i="0" u="none" strike="noStrike" cap="none" spc="0" baseline="0">
          <a:ln>
            <a:noFill/>
          </a:ln>
          <a:solidFill>
            <a:srgbClr val="FFFFFF"/>
          </a:solidFill>
          <a:uFillTx/>
          <a:latin typeface="Arial"/>
          <a:ea typeface="Arial"/>
          <a:cs typeface="Arial"/>
          <a:sym typeface="Arial"/>
        </a:defRPr>
      </a:lvl6pPr>
      <a:lvl7pPr marL="0" marR="0" indent="2743200" algn="l" defTabSz="914400" rtl="0" latinLnBrk="0">
        <a:lnSpc>
          <a:spcPct val="90000"/>
        </a:lnSpc>
        <a:spcBef>
          <a:spcPts val="1000"/>
        </a:spcBef>
        <a:spcAft>
          <a:spcPts val="0"/>
        </a:spcAft>
        <a:buClrTx/>
        <a:buSzTx/>
        <a:buFontTx/>
        <a:buNone/>
        <a:tabLst/>
        <a:defRPr sz="2400" b="0" i="0" u="none" strike="noStrike" cap="none" spc="0" baseline="0">
          <a:ln>
            <a:noFill/>
          </a:ln>
          <a:solidFill>
            <a:srgbClr val="FFFFFF"/>
          </a:solidFill>
          <a:uFillTx/>
          <a:latin typeface="Arial"/>
          <a:ea typeface="Arial"/>
          <a:cs typeface="Arial"/>
          <a:sym typeface="Arial"/>
        </a:defRPr>
      </a:lvl7pPr>
      <a:lvl8pPr marL="0" marR="0" indent="3200400" algn="l" defTabSz="914400" rtl="0" latinLnBrk="0">
        <a:lnSpc>
          <a:spcPct val="90000"/>
        </a:lnSpc>
        <a:spcBef>
          <a:spcPts val="1000"/>
        </a:spcBef>
        <a:spcAft>
          <a:spcPts val="0"/>
        </a:spcAft>
        <a:buClrTx/>
        <a:buSzTx/>
        <a:buFontTx/>
        <a:buNone/>
        <a:tabLst/>
        <a:defRPr sz="2400" b="0" i="0" u="none" strike="noStrike" cap="none" spc="0" baseline="0">
          <a:ln>
            <a:noFill/>
          </a:ln>
          <a:solidFill>
            <a:srgbClr val="FFFFFF"/>
          </a:solidFill>
          <a:uFillTx/>
          <a:latin typeface="Arial"/>
          <a:ea typeface="Arial"/>
          <a:cs typeface="Arial"/>
          <a:sym typeface="Arial"/>
        </a:defRPr>
      </a:lvl8pPr>
      <a:lvl9pPr marL="0" marR="0" indent="3657600" algn="l" defTabSz="914400" rtl="0" latinLnBrk="0">
        <a:lnSpc>
          <a:spcPct val="90000"/>
        </a:lnSpc>
        <a:spcBef>
          <a:spcPts val="1000"/>
        </a:spcBef>
        <a:spcAft>
          <a:spcPts val="0"/>
        </a:spcAft>
        <a:buClrTx/>
        <a:buSzTx/>
        <a:buFontTx/>
        <a:buNone/>
        <a:tabLst/>
        <a:defRPr sz="2400" b="0" i="0" u="none" strike="noStrike" cap="none" spc="0" baseline="0">
          <a:ln>
            <a:noFill/>
          </a:ln>
          <a:solidFill>
            <a:srgbClr val="FFFFFF"/>
          </a:solidFill>
          <a:uFillTx/>
          <a:latin typeface="Arial"/>
          <a:ea typeface="Arial"/>
          <a:cs typeface="Arial"/>
          <a:sym typeface="Arial"/>
        </a:defRPr>
      </a:lvl9pPr>
    </p:bodyStyle>
    <p:otherStyle>
      <a:lvl1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1pPr>
      <a:lvl2pPr marL="0" marR="0" indent="45720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2pPr>
      <a:lvl3pPr marL="0" marR="0" indent="91440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3pPr>
      <a:lvl4pPr marL="0" marR="0" indent="137160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4pPr>
      <a:lvl5pPr marL="0" marR="0" indent="182880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5pPr>
      <a:lvl6pPr marL="0" marR="0" indent="228600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6pPr>
      <a:lvl7pPr marL="0" marR="0" indent="274320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7pPr>
      <a:lvl8pPr marL="0" marR="0" indent="320040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8pPr>
      <a:lvl9pPr marL="0" marR="0" indent="365760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等线"/>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3" Type="http://schemas.openxmlformats.org/officeDocument/2006/relationships/hyperlink" Target="https://www.supinfo.com/articles/single/3652-what-is-devops" TargetMode="External"/><Relationship Id="rId4" Type="http://schemas.openxmlformats.org/officeDocument/2006/relationships/image" Target="../media/image23.png"/><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3" Type="http://schemas.openxmlformats.org/officeDocument/2006/relationships/image" Target="../media/image24.tif"/><Relationship Id="rId4" Type="http://schemas.openxmlformats.org/officeDocument/2006/relationships/image" Target="../media/image25.png"/><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1" Type="http://schemas.openxmlformats.org/officeDocument/2006/relationships/slideLayout" Target="../slideLayouts/slideLayout5.xml"/><Relationship Id="rId2" Type="http://schemas.openxmlformats.org/officeDocument/2006/relationships/image" Target="../media/image9.tif"/></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1" Type="http://schemas.openxmlformats.org/officeDocument/2006/relationships/slideLayout" Target="../slideLayouts/slideLayout14.xml"/><Relationship Id="rId2" Type="http://schemas.openxmlformats.org/officeDocument/2006/relationships/hyperlink" Target="https://github.com/mfornos/awesome-microservice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hyperlink" Target="https://dzone.com/articles/microservice-design-patterns" TargetMode="External"/><Relationship Id="rId1" Type="http://schemas.openxmlformats.org/officeDocument/2006/relationships/slideLayout" Target="../slideLayouts/slideLayout14.xml"/><Relationship Id="rId2" Type="http://schemas.openxmlformats.org/officeDocument/2006/relationships/image" Target="../media/image3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41.png"/><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4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4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44.png"/><Relationship Id="rId3" Type="http://schemas.openxmlformats.org/officeDocument/2006/relationships/image" Target="../media/image4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47.jpeg"/><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image" Target="../media/image14.png"/><Relationship Id="rId8" Type="http://schemas.openxmlformats.org/officeDocument/2006/relationships/image" Target="../media/image51.png"/><Relationship Id="rId1" Type="http://schemas.openxmlformats.org/officeDocument/2006/relationships/slideLayout" Target="../slideLayouts/slideLayout10.xml"/><Relationship Id="rId2" Type="http://schemas.openxmlformats.org/officeDocument/2006/relationships/image" Target="../media/image46.jpeg"/></Relationships>
</file>

<file path=ppt/slides/_rels/slide34.xml.rels><?xml version="1.0" encoding="UTF-8" standalone="yes"?>
<Relationships xmlns="http://schemas.openxmlformats.org/package/2006/relationships"><Relationship Id="rId3" Type="http://schemas.openxmlformats.org/officeDocument/2006/relationships/image" Target="../media/image9.tif"/><Relationship Id="rId4" Type="http://schemas.openxmlformats.org/officeDocument/2006/relationships/image" Target="../media/image12.png"/><Relationship Id="rId1" Type="http://schemas.openxmlformats.org/officeDocument/2006/relationships/slideLayout" Target="../slideLayouts/slideLayout8.xml"/><Relationship Id="rId2" Type="http://schemas.openxmlformats.org/officeDocument/2006/relationships/image" Target="../media/image5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xfrm>
            <a:off x="3071581" y="2367513"/>
            <a:ext cx="5577334" cy="1479508"/>
          </a:xfrm>
          <a:prstGeom prst="rect">
            <a:avLst/>
          </a:prstGeom>
        </p:spPr>
        <p:txBody>
          <a:bodyPr/>
          <a:lstStyle/>
          <a:p>
            <a:r>
              <a:t>微服务架构与实践</a:t>
            </a:r>
          </a:p>
        </p:txBody>
      </p:sp>
      <p:sp>
        <p:nvSpPr>
          <p:cNvPr id="174" name="Shape 174"/>
          <p:cNvSpPr>
            <a:spLocks noGrp="1"/>
          </p:cNvSpPr>
          <p:nvPr>
            <p:ph type="sldNum" sz="quarter" idx="2"/>
          </p:nvPr>
        </p:nvSpPr>
        <p:spPr>
          <a:xfrm>
            <a:off x="347901" y="6376581"/>
            <a:ext cx="188899" cy="26924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a:t>
            </a:fld>
            <a:endParaRPr/>
          </a:p>
        </p:txBody>
      </p:sp>
    </p:spTree>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6" name="Group 236"/>
          <p:cNvGrpSpPr/>
          <p:nvPr/>
        </p:nvGrpSpPr>
        <p:grpSpPr>
          <a:xfrm>
            <a:off x="2000071" y="1748859"/>
            <a:ext cx="8191858" cy="3360282"/>
            <a:chOff x="0" y="0"/>
            <a:chExt cx="8191857" cy="3360281"/>
          </a:xfrm>
        </p:grpSpPr>
        <p:sp>
          <p:nvSpPr>
            <p:cNvPr id="234" name="Shape 234"/>
            <p:cNvSpPr/>
            <p:nvPr/>
          </p:nvSpPr>
          <p:spPr>
            <a:xfrm>
              <a:off x="98289" y="0"/>
              <a:ext cx="8047297" cy="255879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defTabSz="321468">
                <a:defRPr sz="2400" i="1">
                  <a:solidFill>
                    <a:srgbClr val="FFFFFF"/>
                  </a:solidFill>
                  <a:latin typeface="Calibri"/>
                  <a:ea typeface="Calibri"/>
                  <a:cs typeface="Calibri"/>
                  <a:sym typeface="Calibri"/>
                </a:defRPr>
              </a:pPr>
              <a:r>
                <a:t>We can’t deliver new business value as fast as the business needs it. It is absolutely clear that old approaches are showing down the company’s growth and we are at risk of losing out competitive advantages.</a:t>
              </a:r>
            </a:p>
            <a:p>
              <a:pPr defTabSz="321468">
                <a:defRPr sz="2400" i="1">
                  <a:solidFill>
                    <a:srgbClr val="FFFFFF"/>
                  </a:solidFill>
                  <a:latin typeface="Calibri"/>
                  <a:ea typeface="Calibri"/>
                  <a:cs typeface="Calibri"/>
                  <a:sym typeface="Calibri"/>
                </a:defRPr>
              </a:pPr>
              <a:endParaRPr/>
            </a:p>
            <a:p>
              <a:pPr defTabSz="321468">
                <a:defRPr sz="2400">
                  <a:solidFill>
                    <a:srgbClr val="FFFFFF"/>
                  </a:solidFill>
                  <a:latin typeface="Impact"/>
                  <a:ea typeface="Impact"/>
                  <a:cs typeface="Impact"/>
                  <a:sym typeface="Impact"/>
                </a:defRPr>
              </a:pPr>
              <a:r>
                <a:t>我们交付特性的速度已经无法满足业务变化需要。旧的交付方式阻碍了组织的发展，而我们也因此正在丧失竞争力。</a:t>
              </a:r>
            </a:p>
          </p:txBody>
        </p:sp>
        <p:sp>
          <p:nvSpPr>
            <p:cNvPr id="235" name="Shape 235"/>
            <p:cNvSpPr/>
            <p:nvPr/>
          </p:nvSpPr>
          <p:spPr>
            <a:xfrm>
              <a:off x="0" y="2773541"/>
              <a:ext cx="8191858" cy="5867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defTabSz="321468">
                <a:defRPr sz="3200" i="1">
                  <a:solidFill>
                    <a:srgbClr val="D93F2A"/>
                  </a:solidFill>
                  <a:latin typeface="Calibri"/>
                  <a:ea typeface="Calibri"/>
                  <a:cs typeface="Calibri"/>
                  <a:sym typeface="Calibri"/>
                </a:defRPr>
              </a:lvl1pPr>
            </a:lstStyle>
            <a:p>
              <a:r>
                <a:t>O’Reilly Software Architecture Conference 2017.4</a:t>
              </a:r>
            </a:p>
          </p:txBody>
        </p:sp>
      </p:grpSp>
    </p:spTree>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0" name="pasted-image.png"/>
          <p:cNvPicPr>
            <a:picLocks noChangeAspect="1"/>
          </p:cNvPicPr>
          <p:nvPr/>
        </p:nvPicPr>
        <p:blipFill>
          <a:blip r:embed="rId3">
            <a:extLst/>
          </a:blip>
          <a:stretch>
            <a:fillRect/>
          </a:stretch>
        </p:blipFill>
        <p:spPr>
          <a:xfrm>
            <a:off x="2158840" y="1893905"/>
            <a:ext cx="7489054" cy="3536499"/>
          </a:xfrm>
          <a:prstGeom prst="rect">
            <a:avLst/>
          </a:prstGeom>
          <a:ln w="12700">
            <a:miter lim="400000"/>
          </a:ln>
        </p:spPr>
      </p:pic>
      <p:sp>
        <p:nvSpPr>
          <p:cNvPr id="261" name="Shape 261"/>
          <p:cNvSpPr/>
          <p:nvPr/>
        </p:nvSpPr>
        <p:spPr>
          <a:xfrm>
            <a:off x="4113331" y="727834"/>
            <a:ext cx="3846672" cy="586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321468">
              <a:defRPr sz="3200" b="1">
                <a:latin typeface="Calibri"/>
                <a:ea typeface="Calibri"/>
                <a:cs typeface="Calibri"/>
                <a:sym typeface="Calibri"/>
              </a:defRPr>
            </a:pPr>
            <a:r>
              <a:rPr>
                <a:solidFill>
                  <a:srgbClr val="FFFFFF"/>
                </a:solidFill>
              </a:rPr>
              <a:t>为什么基于</a:t>
            </a:r>
            <a:r>
              <a:rPr>
                <a:solidFill>
                  <a:srgbClr val="D93F2A"/>
                </a:solidFill>
              </a:rPr>
              <a:t>DevOps</a:t>
            </a:r>
            <a:r>
              <a:rPr>
                <a:solidFill>
                  <a:srgbClr val="FFFFFF"/>
                </a:solidFill>
              </a:rPr>
              <a:t>？</a:t>
            </a:r>
          </a:p>
        </p:txBody>
      </p:sp>
      <p:pic>
        <p:nvPicPr>
          <p:cNvPr id="262" name="pasted-image.png"/>
          <p:cNvPicPr>
            <a:picLocks noChangeAspect="1"/>
          </p:cNvPicPr>
          <p:nvPr/>
        </p:nvPicPr>
        <p:blipFill>
          <a:blip r:embed="rId4">
            <a:extLst/>
          </a:blip>
          <a:stretch>
            <a:fillRect/>
          </a:stretch>
        </p:blipFill>
        <p:spPr>
          <a:xfrm>
            <a:off x="7903867" y="1911063"/>
            <a:ext cx="1740407" cy="1241490"/>
          </a:xfrm>
          <a:prstGeom prst="rect">
            <a:avLst/>
          </a:prstGeom>
          <a:ln w="12700">
            <a:miter lim="400000"/>
          </a:ln>
        </p:spPr>
      </p:pic>
    </p:spTree>
  </p:cSld>
  <p:clrMapOvr>
    <a:masterClrMapping/>
  </p:clrMapOvr>
  <p:transition xmlns:p14="http://schemas.microsoft.com/office/powerpoint/2010/mai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Shape 266"/>
          <p:cNvSpPr/>
          <p:nvPr/>
        </p:nvSpPr>
        <p:spPr>
          <a:xfrm>
            <a:off x="4113331" y="727834"/>
            <a:ext cx="3846672" cy="586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321468">
              <a:defRPr sz="3200" b="1">
                <a:latin typeface="Calibri"/>
                <a:ea typeface="Calibri"/>
                <a:cs typeface="Calibri"/>
                <a:sym typeface="Calibri"/>
              </a:defRPr>
            </a:pPr>
            <a:r>
              <a:rPr>
                <a:solidFill>
                  <a:srgbClr val="FFFFFF"/>
                </a:solidFill>
              </a:rPr>
              <a:t>为什么基于</a:t>
            </a:r>
            <a:r>
              <a:rPr>
                <a:solidFill>
                  <a:srgbClr val="D93F2A"/>
                </a:solidFill>
              </a:rPr>
              <a:t>DevOps</a:t>
            </a:r>
            <a:r>
              <a:t>？</a:t>
            </a:r>
          </a:p>
        </p:txBody>
      </p:sp>
      <p:sp>
        <p:nvSpPr>
          <p:cNvPr id="267" name="Shape 267"/>
          <p:cNvSpPr/>
          <p:nvPr/>
        </p:nvSpPr>
        <p:spPr>
          <a:xfrm>
            <a:off x="7322853" y="2580535"/>
            <a:ext cx="2417222" cy="188611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rPr b="1">
                <a:solidFill>
                  <a:srgbClr val="9A403E"/>
                </a:solidFill>
              </a:rPr>
              <a:t>C</a:t>
            </a:r>
            <a:r>
              <a:rPr>
                <a:solidFill>
                  <a:srgbClr val="FFFFFF"/>
                </a:solidFill>
              </a:rPr>
              <a:t>ommunication</a:t>
            </a:r>
          </a:p>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rPr b="1">
                <a:solidFill>
                  <a:srgbClr val="9A403E"/>
                </a:solidFill>
              </a:rPr>
              <a:t>A</a:t>
            </a:r>
            <a:r>
              <a:rPr>
                <a:solidFill>
                  <a:srgbClr val="FFFFFF"/>
                </a:solidFill>
              </a:rPr>
              <a:t>utomation</a:t>
            </a:r>
          </a:p>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rPr b="1">
                <a:solidFill>
                  <a:srgbClr val="9A403E"/>
                </a:solidFill>
              </a:rPr>
              <a:t>M</a:t>
            </a:r>
            <a:r>
              <a:rPr>
                <a:solidFill>
                  <a:srgbClr val="FFFFFF"/>
                </a:solidFill>
              </a:rPr>
              <a:t>easuring</a:t>
            </a:r>
          </a:p>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rPr b="1">
                <a:solidFill>
                  <a:srgbClr val="9A403E"/>
                </a:solidFill>
              </a:rPr>
              <a:t>S</a:t>
            </a:r>
            <a:r>
              <a:rPr>
                <a:solidFill>
                  <a:srgbClr val="FFFFFF"/>
                </a:solidFill>
              </a:rPr>
              <a:t>haring</a:t>
            </a:r>
          </a:p>
        </p:txBody>
      </p:sp>
      <p:sp>
        <p:nvSpPr>
          <p:cNvPr id="268" name="Shape 268"/>
          <p:cNvSpPr/>
          <p:nvPr/>
        </p:nvSpPr>
        <p:spPr>
          <a:xfrm>
            <a:off x="3330649" y="5362879"/>
            <a:ext cx="5252899"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defRPr sz="1600" u="sng">
                <a:solidFill>
                  <a:srgbClr val="0563C1"/>
                </a:solidFill>
                <a:uFill>
                  <a:solidFill>
                    <a:srgbClr val="0563C1"/>
                  </a:solidFill>
                </a:uFill>
                <a:latin typeface="Calibri"/>
                <a:ea typeface="Calibri"/>
                <a:cs typeface="Calibri"/>
                <a:sym typeface="Calibri"/>
                <a:hlinkClick r:id="rId3"/>
              </a:defRPr>
            </a:lvl1pPr>
          </a:lstStyle>
          <a:p>
            <a:pPr>
              <a:defRPr u="none">
                <a:solidFill>
                  <a:srgbClr val="FFFFFF"/>
                </a:solidFill>
                <a:uFillTx/>
              </a:defRPr>
            </a:pPr>
            <a:r>
              <a:rPr u="sng">
                <a:solidFill>
                  <a:srgbClr val="0563C1"/>
                </a:solidFill>
                <a:uFill>
                  <a:solidFill>
                    <a:srgbClr val="0563C1"/>
                  </a:solidFill>
                </a:uFill>
                <a:hlinkClick r:id="rId3"/>
              </a:rPr>
              <a:t>https://www.supinfo.com/articles/single/3652-what-is-devops</a:t>
            </a:r>
          </a:p>
        </p:txBody>
      </p:sp>
      <p:pic>
        <p:nvPicPr>
          <p:cNvPr id="269" name="pasted-image.png"/>
          <p:cNvPicPr>
            <a:picLocks noChangeAspect="1"/>
          </p:cNvPicPr>
          <p:nvPr/>
        </p:nvPicPr>
        <p:blipFill>
          <a:blip r:embed="rId4">
            <a:extLst/>
          </a:blip>
          <a:stretch>
            <a:fillRect/>
          </a:stretch>
        </p:blipFill>
        <p:spPr>
          <a:xfrm>
            <a:off x="2396964" y="2523009"/>
            <a:ext cx="4437607" cy="2535776"/>
          </a:xfrm>
          <a:prstGeom prst="rect">
            <a:avLst/>
          </a:prstGeom>
          <a:ln w="12700">
            <a:miter lim="400000"/>
          </a:ln>
        </p:spPr>
      </p:pic>
    </p:spTree>
  </p:cSld>
  <p:clrMapOvr>
    <a:masterClrMapping/>
  </p:clrMapOvr>
  <p:transition xmlns:p14="http://schemas.microsoft.com/office/powerpoint/2010/mai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1" name="Group 281"/>
          <p:cNvGrpSpPr/>
          <p:nvPr/>
        </p:nvGrpSpPr>
        <p:grpSpPr>
          <a:xfrm>
            <a:off x="3760913" y="2563013"/>
            <a:ext cx="4491455" cy="1731974"/>
            <a:chOff x="0" y="0"/>
            <a:chExt cx="4491454" cy="1731973"/>
          </a:xfrm>
        </p:grpSpPr>
        <p:sp>
          <p:nvSpPr>
            <p:cNvPr id="273" name="Shape 273"/>
            <p:cNvSpPr/>
            <p:nvPr/>
          </p:nvSpPr>
          <p:spPr>
            <a:xfrm>
              <a:off x="0" y="0"/>
              <a:ext cx="4261385" cy="44907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245644" indent="-245644" defTabSz="321468">
                <a:lnSpc>
                  <a:spcPct val="120000"/>
                </a:lnSpc>
                <a:buClr>
                  <a:srgbClr val="00B56E"/>
                </a:buClr>
                <a:buSzPct val="100000"/>
                <a:buChar char="■"/>
                <a:defRPr sz="2800">
                  <a:solidFill>
                    <a:srgbClr val="FFFFFF"/>
                  </a:solidFill>
                  <a:latin typeface="Calibri"/>
                  <a:ea typeface="Calibri"/>
                  <a:cs typeface="Calibri"/>
                  <a:sym typeface="Calibri"/>
                </a:defRPr>
              </a:lvl1pPr>
            </a:lstStyle>
            <a:p>
              <a:r>
                <a:t>架构一旦确定，很难改变</a:t>
              </a:r>
            </a:p>
          </p:txBody>
        </p:sp>
        <p:grpSp>
          <p:nvGrpSpPr>
            <p:cNvPr id="280" name="Group 280"/>
            <p:cNvGrpSpPr/>
            <p:nvPr/>
          </p:nvGrpSpPr>
          <p:grpSpPr>
            <a:xfrm>
              <a:off x="213344" y="831209"/>
              <a:ext cx="4278111" cy="900765"/>
              <a:chOff x="0" y="0"/>
              <a:chExt cx="4278110" cy="900763"/>
            </a:xfrm>
          </p:grpSpPr>
          <p:sp>
            <p:nvSpPr>
              <p:cNvPr id="274" name="Shape 274"/>
              <p:cNvSpPr/>
              <p:nvPr/>
            </p:nvSpPr>
            <p:spPr>
              <a:xfrm>
                <a:off x="8929" y="3897"/>
                <a:ext cx="892970" cy="892970"/>
              </a:xfrm>
              <a:prstGeom prst="rect">
                <a:avLst/>
              </a:prstGeom>
              <a:solidFill>
                <a:srgbClr val="FFFFFF"/>
              </a:solidFill>
              <a:ln w="12700" cap="flat">
                <a:solidFill>
                  <a:srgbClr val="4F81BD"/>
                </a:solidFill>
                <a:prstDash val="solid"/>
                <a:bevel/>
              </a:ln>
              <a:effectLst>
                <a:outerShdw blurRad="25400" dist="12700" dir="5400000" rotWithShape="0">
                  <a:srgbClr val="000000">
                    <a:alpha val="35000"/>
                  </a:srgbClr>
                </a:outerShdw>
              </a:effectLst>
            </p:spPr>
            <p:txBody>
              <a:bodyPr wrap="square" lIns="45719" tIns="45719" rIns="45719" bIns="45719" numCol="1" anchor="ctr">
                <a:noAutofit/>
              </a:bodyPr>
              <a:lstStyle/>
              <a:p>
                <a:pPr defTabSz="321468">
                  <a:defRPr sz="1600">
                    <a:latin typeface="Calibri"/>
                    <a:ea typeface="Calibri"/>
                    <a:cs typeface="Calibri"/>
                    <a:sym typeface="Calibri"/>
                  </a:defRPr>
                </a:pPr>
                <a:endParaRPr/>
              </a:p>
            </p:txBody>
          </p:sp>
          <p:sp>
            <p:nvSpPr>
              <p:cNvPr id="275" name="Shape 275"/>
              <p:cNvSpPr/>
              <p:nvPr/>
            </p:nvSpPr>
            <p:spPr>
              <a:xfrm>
                <a:off x="1694797" y="3897"/>
                <a:ext cx="892970" cy="892970"/>
              </a:xfrm>
              <a:prstGeom prst="rect">
                <a:avLst/>
              </a:prstGeom>
              <a:solidFill>
                <a:srgbClr val="FFFFFF"/>
              </a:solidFill>
              <a:ln w="12700" cap="flat">
                <a:solidFill>
                  <a:srgbClr val="4F81BD"/>
                </a:solidFill>
                <a:prstDash val="solid"/>
                <a:bevel/>
              </a:ln>
              <a:effectLst>
                <a:outerShdw blurRad="25400" dist="12700" dir="5400000" rotWithShape="0">
                  <a:srgbClr val="000000">
                    <a:alpha val="35000"/>
                  </a:srgbClr>
                </a:outerShdw>
              </a:effectLst>
            </p:spPr>
            <p:txBody>
              <a:bodyPr wrap="square" lIns="45719" tIns="45719" rIns="45719" bIns="45719" numCol="1" anchor="ctr">
                <a:noAutofit/>
              </a:bodyPr>
              <a:lstStyle/>
              <a:p>
                <a:pPr defTabSz="321468">
                  <a:defRPr sz="1600">
                    <a:latin typeface="Calibri"/>
                    <a:ea typeface="Calibri"/>
                    <a:cs typeface="Calibri"/>
                    <a:sym typeface="Calibri"/>
                  </a:defRPr>
                </a:pPr>
                <a:endParaRPr/>
              </a:p>
            </p:txBody>
          </p:sp>
          <p:sp>
            <p:nvSpPr>
              <p:cNvPr id="276" name="Shape 276"/>
              <p:cNvSpPr/>
              <p:nvPr/>
            </p:nvSpPr>
            <p:spPr>
              <a:xfrm>
                <a:off x="3380666" y="3897"/>
                <a:ext cx="892970" cy="892970"/>
              </a:xfrm>
              <a:prstGeom prst="rect">
                <a:avLst/>
              </a:prstGeom>
              <a:solidFill>
                <a:srgbClr val="FFFFFF"/>
              </a:solidFill>
              <a:ln w="12700" cap="flat">
                <a:solidFill>
                  <a:srgbClr val="4F81BD"/>
                </a:solidFill>
                <a:prstDash val="solid"/>
                <a:bevel/>
              </a:ln>
              <a:effectLst/>
            </p:spPr>
            <p:txBody>
              <a:bodyPr wrap="square" lIns="45719" tIns="45719" rIns="45719" bIns="45719" numCol="1" anchor="ctr">
                <a:noAutofit/>
              </a:bodyPr>
              <a:lstStyle/>
              <a:p>
                <a:pPr defTabSz="321468">
                  <a:defRPr sz="1600">
                    <a:latin typeface="Calibri"/>
                    <a:ea typeface="Calibri"/>
                    <a:cs typeface="Calibri"/>
                    <a:sym typeface="Calibri"/>
                  </a:defRPr>
                </a:pPr>
                <a:endParaRPr/>
              </a:p>
            </p:txBody>
          </p:sp>
          <p:sp>
            <p:nvSpPr>
              <p:cNvPr id="277" name="Shape 277"/>
              <p:cNvSpPr/>
              <p:nvPr/>
            </p:nvSpPr>
            <p:spPr>
              <a:xfrm>
                <a:off x="0" y="0"/>
                <a:ext cx="910829" cy="900764"/>
              </a:xfrm>
              <a:custGeom>
                <a:avLst/>
                <a:gdLst/>
                <a:ahLst/>
                <a:cxnLst>
                  <a:cxn ang="0">
                    <a:pos x="wd2" y="hd2"/>
                  </a:cxn>
                  <a:cxn ang="5400000">
                    <a:pos x="wd2" y="hd2"/>
                  </a:cxn>
                  <a:cxn ang="10800000">
                    <a:pos x="wd2" y="hd2"/>
                  </a:cxn>
                  <a:cxn ang="16200000">
                    <a:pos x="wd2" y="hd2"/>
                  </a:cxn>
                </a:cxnLst>
                <a:rect l="0" t="0" r="r" b="b"/>
                <a:pathLst>
                  <a:path w="21600" h="21600" extrusionOk="0">
                    <a:moveTo>
                      <a:pt x="3932" y="0"/>
                    </a:moveTo>
                    <a:lnTo>
                      <a:pt x="0" y="9511"/>
                    </a:lnTo>
                    <a:lnTo>
                      <a:pt x="21600" y="21600"/>
                    </a:lnTo>
                  </a:path>
                </a:pathLst>
              </a:custGeom>
              <a:solidFill>
                <a:srgbClr val="9A403E"/>
              </a:solidFill>
              <a:ln w="12700" cap="flat">
                <a:noFill/>
                <a:miter lim="400000"/>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sp>
            <p:nvSpPr>
              <p:cNvPr id="278" name="Shape 278"/>
              <p:cNvSpPr/>
              <p:nvPr/>
            </p:nvSpPr>
            <p:spPr>
              <a:xfrm>
                <a:off x="1697302" y="27930"/>
                <a:ext cx="887961" cy="840252"/>
              </a:xfrm>
              <a:custGeom>
                <a:avLst/>
                <a:gdLst/>
                <a:ahLst/>
                <a:cxnLst>
                  <a:cxn ang="0">
                    <a:pos x="wd2" y="hd2"/>
                  </a:cxn>
                  <a:cxn ang="5400000">
                    <a:pos x="wd2" y="hd2"/>
                  </a:cxn>
                  <a:cxn ang="10800000">
                    <a:pos x="wd2" y="hd2"/>
                  </a:cxn>
                  <a:cxn ang="16200000">
                    <a:pos x="wd2" y="hd2"/>
                  </a:cxn>
                </a:cxnLst>
                <a:rect l="0" t="0" r="r" b="b"/>
                <a:pathLst>
                  <a:path w="21600" h="21600" extrusionOk="0">
                    <a:moveTo>
                      <a:pt x="0" y="383"/>
                    </a:moveTo>
                    <a:lnTo>
                      <a:pt x="9492" y="5770"/>
                    </a:lnTo>
                    <a:lnTo>
                      <a:pt x="21600" y="0"/>
                    </a:lnTo>
                    <a:lnTo>
                      <a:pt x="16157" y="21600"/>
                    </a:lnTo>
                  </a:path>
                </a:pathLst>
              </a:custGeom>
              <a:solidFill>
                <a:srgbClr val="9A403E"/>
              </a:solidFill>
              <a:ln w="12700" cap="flat">
                <a:noFill/>
                <a:miter lim="400000"/>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sp>
            <p:nvSpPr>
              <p:cNvPr id="279" name="Shape 279"/>
              <p:cNvSpPr/>
              <p:nvPr/>
            </p:nvSpPr>
            <p:spPr>
              <a:xfrm>
                <a:off x="3418039" y="27905"/>
                <a:ext cx="860072" cy="8452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6504" y="21600"/>
                    </a:lnTo>
                    <a:lnTo>
                      <a:pt x="21600" y="15116"/>
                    </a:lnTo>
                    <a:lnTo>
                      <a:pt x="14952" y="97"/>
                    </a:lnTo>
                    <a:lnTo>
                      <a:pt x="9305" y="6231"/>
                    </a:lnTo>
                    <a:lnTo>
                      <a:pt x="0" y="0"/>
                    </a:lnTo>
                    <a:close/>
                  </a:path>
                </a:pathLst>
              </a:custGeom>
              <a:solidFill>
                <a:srgbClr val="9A403E"/>
              </a:solidFill>
              <a:ln w="12700" cap="flat">
                <a:noFill/>
                <a:miter lim="400000"/>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grpSp>
      </p:grpSp>
      <p:sp>
        <p:nvSpPr>
          <p:cNvPr id="282" name="Shape 282"/>
          <p:cNvSpPr/>
          <p:nvPr/>
        </p:nvSpPr>
        <p:spPr>
          <a:xfrm>
            <a:off x="4125770" y="897167"/>
            <a:ext cx="3761741" cy="4983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321468">
              <a:defRPr sz="3200" b="1">
                <a:latin typeface="Calibri"/>
                <a:ea typeface="Calibri"/>
                <a:cs typeface="Calibri"/>
                <a:sym typeface="Calibri"/>
              </a:defRPr>
            </a:pPr>
            <a:r>
              <a:rPr>
                <a:solidFill>
                  <a:srgbClr val="FFFFFF"/>
                </a:solidFill>
              </a:rPr>
              <a:t>什么是</a:t>
            </a:r>
            <a:r>
              <a:rPr>
                <a:solidFill>
                  <a:srgbClr val="D93F2A"/>
                </a:solidFill>
              </a:rPr>
              <a:t>演进式架构</a:t>
            </a:r>
            <a:r>
              <a:t>？</a:t>
            </a:r>
          </a:p>
        </p:txBody>
      </p:sp>
    </p:spTree>
  </p:cSld>
  <p:clrMapOvr>
    <a:masterClrMapping/>
  </p:clrMapOvr>
  <p:transition xmlns:p14="http://schemas.microsoft.com/office/powerpoint/2010/mai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8" name="Group 288"/>
          <p:cNvGrpSpPr/>
          <p:nvPr/>
        </p:nvGrpSpPr>
        <p:grpSpPr>
          <a:xfrm>
            <a:off x="3401814" y="2136538"/>
            <a:ext cx="4972586" cy="1865512"/>
            <a:chOff x="0" y="0"/>
            <a:chExt cx="4972584" cy="1865510"/>
          </a:xfrm>
        </p:grpSpPr>
        <p:sp>
          <p:nvSpPr>
            <p:cNvPr id="286" name="Shape 286"/>
            <p:cNvSpPr/>
            <p:nvPr/>
          </p:nvSpPr>
          <p:spPr>
            <a:xfrm>
              <a:off x="0" y="0"/>
              <a:ext cx="4972585" cy="44907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245644" indent="-245644" defTabSz="321468">
                <a:lnSpc>
                  <a:spcPct val="120000"/>
                </a:lnSpc>
                <a:buClr>
                  <a:srgbClr val="00B56E"/>
                </a:buClr>
                <a:buSzPct val="100000"/>
                <a:buChar char="■"/>
                <a:defRPr sz="2800">
                  <a:solidFill>
                    <a:srgbClr val="FFFFFF"/>
                  </a:solidFill>
                  <a:latin typeface="Calibri"/>
                  <a:ea typeface="Calibri"/>
                  <a:cs typeface="Calibri"/>
                  <a:sym typeface="Calibri"/>
                </a:defRPr>
              </a:lvl1pPr>
            </a:lstStyle>
            <a:p>
              <a:r>
                <a:t>支持增量式变更作为第一原则</a:t>
              </a:r>
            </a:p>
          </p:txBody>
        </p:sp>
        <p:sp>
          <p:nvSpPr>
            <p:cNvPr id="287" name="Shape 287"/>
            <p:cNvSpPr/>
            <p:nvPr/>
          </p:nvSpPr>
          <p:spPr>
            <a:xfrm>
              <a:off x="389951" y="542357"/>
              <a:ext cx="4210647" cy="132315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540" y="0"/>
                  </a:lnTo>
                  <a:lnTo>
                    <a:pt x="21600" y="19097"/>
                  </a:lnTo>
                  <a:lnTo>
                    <a:pt x="0" y="21600"/>
                  </a:lnTo>
                  <a:close/>
                </a:path>
              </a:pathLst>
            </a:custGeom>
            <a:solidFill>
              <a:srgbClr val="9A403E"/>
            </a:solidFill>
            <a:ln w="12700" cap="flat">
              <a:noFill/>
              <a:miter lim="400000"/>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grpSp>
      <p:grpSp>
        <p:nvGrpSpPr>
          <p:cNvPr id="293" name="Group 293"/>
          <p:cNvGrpSpPr/>
          <p:nvPr/>
        </p:nvGrpSpPr>
        <p:grpSpPr>
          <a:xfrm>
            <a:off x="2018078" y="4432917"/>
            <a:ext cx="7740058" cy="288545"/>
            <a:chOff x="0" y="0"/>
            <a:chExt cx="7740057" cy="288544"/>
          </a:xfrm>
        </p:grpSpPr>
        <p:sp>
          <p:nvSpPr>
            <p:cNvPr id="289" name="Shape 289"/>
            <p:cNvSpPr/>
            <p:nvPr/>
          </p:nvSpPr>
          <p:spPr>
            <a:xfrm>
              <a:off x="0" y="0"/>
              <a:ext cx="1141530" cy="288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224589" indent="-224589" defTabSz="321468">
                <a:lnSpc>
                  <a:spcPct val="120000"/>
                </a:lnSpc>
                <a:buClr>
                  <a:srgbClr val="00B56E"/>
                </a:buClr>
                <a:buSzPct val="100000"/>
                <a:buChar char="■"/>
                <a:defRPr sz="1600">
                  <a:solidFill>
                    <a:srgbClr val="FFFFFF"/>
                  </a:solidFill>
                  <a:latin typeface="Calibri"/>
                  <a:ea typeface="Calibri"/>
                  <a:cs typeface="Calibri"/>
                  <a:sym typeface="Calibri"/>
                </a:defRPr>
              </a:lvl1pPr>
            </a:lstStyle>
            <a:p>
              <a:r>
                <a:t>动态平衡</a:t>
              </a:r>
            </a:p>
          </p:txBody>
        </p:sp>
        <p:sp>
          <p:nvSpPr>
            <p:cNvPr id="290" name="Shape 290"/>
            <p:cNvSpPr/>
            <p:nvPr/>
          </p:nvSpPr>
          <p:spPr>
            <a:xfrm>
              <a:off x="3485082" y="0"/>
              <a:ext cx="1954330" cy="288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224589" indent="-224589" defTabSz="321468">
                <a:lnSpc>
                  <a:spcPct val="120000"/>
                </a:lnSpc>
                <a:buClr>
                  <a:srgbClr val="00B56E"/>
                </a:buClr>
                <a:buSzPct val="100000"/>
                <a:buChar char="■"/>
                <a:defRPr sz="1600">
                  <a:solidFill>
                    <a:srgbClr val="FFFFFF"/>
                  </a:solidFill>
                  <a:latin typeface="Calibri"/>
                  <a:ea typeface="Calibri"/>
                  <a:cs typeface="Calibri"/>
                  <a:sym typeface="Calibri"/>
                </a:defRPr>
              </a:lvl1pPr>
            </a:lstStyle>
            <a:p>
              <a:r>
                <a:t>延迟非重要决策点</a:t>
              </a:r>
            </a:p>
          </p:txBody>
        </p:sp>
        <p:sp>
          <p:nvSpPr>
            <p:cNvPr id="291" name="Shape 291"/>
            <p:cNvSpPr/>
            <p:nvPr/>
          </p:nvSpPr>
          <p:spPr>
            <a:xfrm>
              <a:off x="5785728" y="0"/>
              <a:ext cx="1954330" cy="288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224589" indent="-224589" defTabSz="321468">
                <a:lnSpc>
                  <a:spcPct val="120000"/>
                </a:lnSpc>
                <a:buClr>
                  <a:srgbClr val="00B56E"/>
                </a:buClr>
                <a:buSzPct val="100000"/>
                <a:buChar char="■"/>
                <a:defRPr sz="1600">
                  <a:solidFill>
                    <a:srgbClr val="FFFFFF"/>
                  </a:solidFill>
                  <a:latin typeface="Calibri"/>
                  <a:ea typeface="Calibri"/>
                  <a:cs typeface="Calibri"/>
                  <a:sym typeface="Calibri"/>
                </a:defRPr>
              </a:lvl1pPr>
            </a:lstStyle>
            <a:p>
              <a:r>
                <a:t>痛苦的事情提前做</a:t>
              </a:r>
            </a:p>
          </p:txBody>
        </p:sp>
        <p:sp>
          <p:nvSpPr>
            <p:cNvPr id="292" name="Shape 292"/>
            <p:cNvSpPr/>
            <p:nvPr/>
          </p:nvSpPr>
          <p:spPr>
            <a:xfrm>
              <a:off x="1407677" y="0"/>
              <a:ext cx="1751131" cy="288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224589" indent="-224589" defTabSz="321468">
                <a:lnSpc>
                  <a:spcPct val="120000"/>
                </a:lnSpc>
                <a:buClr>
                  <a:srgbClr val="00B56E"/>
                </a:buClr>
                <a:buSzPct val="100000"/>
                <a:buChar char="■"/>
                <a:defRPr sz="1600">
                  <a:solidFill>
                    <a:srgbClr val="FFFFFF"/>
                  </a:solidFill>
                  <a:latin typeface="Calibri"/>
                  <a:ea typeface="Calibri"/>
                  <a:cs typeface="Calibri"/>
                  <a:sym typeface="Calibri"/>
                </a:defRPr>
              </a:lvl1pPr>
            </a:lstStyle>
            <a:p>
              <a:r>
                <a:t>运维意识是关键</a:t>
              </a:r>
            </a:p>
          </p:txBody>
        </p:sp>
      </p:grpSp>
      <p:sp>
        <p:nvSpPr>
          <p:cNvPr id="294" name="Shape 294"/>
          <p:cNvSpPr/>
          <p:nvPr/>
        </p:nvSpPr>
        <p:spPr>
          <a:xfrm>
            <a:off x="4125770" y="897167"/>
            <a:ext cx="3761741" cy="4983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321468">
              <a:defRPr sz="3200" b="1">
                <a:latin typeface="Calibri"/>
                <a:ea typeface="Calibri"/>
                <a:cs typeface="Calibri"/>
                <a:sym typeface="Calibri"/>
              </a:defRPr>
            </a:pPr>
            <a:r>
              <a:rPr>
                <a:solidFill>
                  <a:srgbClr val="FFFFFF"/>
                </a:solidFill>
              </a:rPr>
              <a:t>什么是</a:t>
            </a:r>
            <a:r>
              <a:rPr>
                <a:solidFill>
                  <a:srgbClr val="D93F2A"/>
                </a:solidFill>
              </a:rPr>
              <a:t>演进式架构</a:t>
            </a:r>
            <a:r>
              <a:t>？</a:t>
            </a:r>
          </a:p>
        </p:txBody>
      </p:sp>
    </p:spTree>
  </p:cSld>
  <p:clrMapOvr>
    <a:masterClrMapping/>
  </p:clrMapOvr>
  <p:transition xmlns:p14="http://schemas.microsoft.com/office/powerpoint/2010/mai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6" name="pasted-image.tiff"/>
          <p:cNvPicPr>
            <a:picLocks noChangeAspect="1"/>
          </p:cNvPicPr>
          <p:nvPr/>
        </p:nvPicPr>
        <p:blipFill>
          <a:blip r:embed="rId3">
            <a:extLst/>
          </a:blip>
          <a:stretch>
            <a:fillRect/>
          </a:stretch>
        </p:blipFill>
        <p:spPr>
          <a:xfrm>
            <a:off x="4816051" y="1608888"/>
            <a:ext cx="5534778" cy="2759095"/>
          </a:xfrm>
          <a:prstGeom prst="rect">
            <a:avLst/>
          </a:prstGeom>
          <a:ln w="12700">
            <a:miter lim="400000"/>
          </a:ln>
        </p:spPr>
      </p:pic>
      <p:grpSp>
        <p:nvGrpSpPr>
          <p:cNvPr id="310" name="Group 310"/>
          <p:cNvGrpSpPr/>
          <p:nvPr/>
        </p:nvGrpSpPr>
        <p:grpSpPr>
          <a:xfrm>
            <a:off x="2397991" y="5055987"/>
            <a:ext cx="7391374" cy="1031109"/>
            <a:chOff x="0" y="0"/>
            <a:chExt cx="7391372" cy="1031108"/>
          </a:xfrm>
        </p:grpSpPr>
        <p:sp>
          <p:nvSpPr>
            <p:cNvPr id="307" name="Shape 307"/>
            <p:cNvSpPr/>
            <p:nvPr/>
          </p:nvSpPr>
          <p:spPr>
            <a:xfrm>
              <a:off x="0" y="78202"/>
              <a:ext cx="1949725" cy="95290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服务拆分与解耦</a:t>
              </a:r>
            </a:p>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分布式事务的一致</a:t>
              </a:r>
            </a:p>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注册/发现/路由机制</a:t>
              </a:r>
            </a:p>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安全与认证机制</a:t>
              </a:r>
            </a:p>
          </p:txBody>
        </p:sp>
        <p:sp>
          <p:nvSpPr>
            <p:cNvPr id="308" name="Shape 308"/>
            <p:cNvSpPr/>
            <p:nvPr/>
          </p:nvSpPr>
          <p:spPr>
            <a:xfrm>
              <a:off x="5402494" y="0"/>
              <a:ext cx="1988879" cy="100502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基础设施(云/虚拟机)</a:t>
              </a:r>
            </a:p>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持续集成/持续部署</a:t>
              </a:r>
            </a:p>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交付流水线</a:t>
              </a:r>
            </a:p>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端到端工具链</a:t>
              </a:r>
            </a:p>
          </p:txBody>
        </p:sp>
        <p:sp>
          <p:nvSpPr>
            <p:cNvPr id="309" name="Shape 309"/>
            <p:cNvSpPr/>
            <p:nvPr/>
          </p:nvSpPr>
          <p:spPr>
            <a:xfrm>
              <a:off x="2855675" y="29821"/>
              <a:ext cx="1456782" cy="9529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API网关</a:t>
              </a:r>
            </a:p>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服务开发框架</a:t>
              </a:r>
            </a:p>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测试验证框架</a:t>
              </a:r>
            </a:p>
            <a:p>
              <a:pPr marL="245644" indent="-245644" defTabSz="321468">
                <a:lnSpc>
                  <a:spcPct val="120000"/>
                </a:lnSpc>
                <a:buClr>
                  <a:srgbClr val="00B56E"/>
                </a:buClr>
                <a:buSzPct val="100000"/>
                <a:buChar char="■"/>
                <a:defRPr sz="1400">
                  <a:solidFill>
                    <a:srgbClr val="FFFFFF"/>
                  </a:solidFill>
                  <a:latin typeface="Calibri"/>
                  <a:ea typeface="Calibri"/>
                  <a:cs typeface="Calibri"/>
                  <a:sym typeface="Calibri"/>
                </a:defRPr>
              </a:pPr>
              <a:r>
                <a:t>配置管理框架</a:t>
              </a:r>
            </a:p>
          </p:txBody>
        </p:sp>
      </p:grpSp>
      <p:sp>
        <p:nvSpPr>
          <p:cNvPr id="311" name="Shape 311"/>
          <p:cNvSpPr/>
          <p:nvPr/>
        </p:nvSpPr>
        <p:spPr>
          <a:xfrm>
            <a:off x="2340374" y="4696309"/>
            <a:ext cx="1854542" cy="35052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lnSpc>
                <a:spcPct val="120000"/>
              </a:lnSpc>
              <a:buClr>
                <a:srgbClr val="00B56E"/>
              </a:buClr>
              <a:defRPr sz="2000" b="1">
                <a:solidFill>
                  <a:srgbClr val="FFFFFF"/>
                </a:solidFill>
                <a:latin typeface="Calibri"/>
                <a:ea typeface="Calibri"/>
                <a:cs typeface="Calibri"/>
                <a:sym typeface="Calibri"/>
              </a:defRPr>
            </a:lvl1pPr>
          </a:lstStyle>
          <a:p>
            <a:r>
              <a:t>系统化的工程</a:t>
            </a:r>
          </a:p>
        </p:txBody>
      </p:sp>
      <p:sp>
        <p:nvSpPr>
          <p:cNvPr id="312" name="Shape 312"/>
          <p:cNvSpPr/>
          <p:nvPr/>
        </p:nvSpPr>
        <p:spPr>
          <a:xfrm>
            <a:off x="4922283" y="4696309"/>
            <a:ext cx="1854541" cy="35052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lnSpc>
                <a:spcPct val="120000"/>
              </a:lnSpc>
              <a:buClr>
                <a:srgbClr val="00B56E"/>
              </a:buClr>
              <a:defRPr sz="2000" b="1">
                <a:solidFill>
                  <a:srgbClr val="FFFFFF"/>
                </a:solidFill>
                <a:latin typeface="Calibri"/>
                <a:ea typeface="Calibri"/>
                <a:cs typeface="Calibri"/>
                <a:sym typeface="Calibri"/>
              </a:defRPr>
            </a:lvl1pPr>
          </a:lstStyle>
          <a:p>
            <a:r>
              <a:t>框架层出不穷</a:t>
            </a:r>
          </a:p>
        </p:txBody>
      </p:sp>
      <p:sp>
        <p:nvSpPr>
          <p:cNvPr id="313" name="Shape 313"/>
          <p:cNvSpPr/>
          <p:nvPr/>
        </p:nvSpPr>
        <p:spPr>
          <a:xfrm>
            <a:off x="7504191" y="4696309"/>
            <a:ext cx="1854541" cy="35052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lnSpc>
                <a:spcPct val="120000"/>
              </a:lnSpc>
              <a:buClr>
                <a:srgbClr val="00B56E"/>
              </a:buClr>
              <a:defRPr sz="2000" b="1">
                <a:solidFill>
                  <a:srgbClr val="FFFFFF"/>
                </a:solidFill>
                <a:latin typeface="Calibri"/>
                <a:ea typeface="Calibri"/>
                <a:cs typeface="Calibri"/>
                <a:sym typeface="Calibri"/>
              </a:defRPr>
            </a:lvl1pPr>
          </a:lstStyle>
          <a:p>
            <a:r>
              <a:t>工具百花齐放</a:t>
            </a:r>
          </a:p>
        </p:txBody>
      </p:sp>
      <p:pic>
        <p:nvPicPr>
          <p:cNvPr id="314" name="pasted-image.png"/>
          <p:cNvPicPr>
            <a:picLocks noChangeAspect="1"/>
          </p:cNvPicPr>
          <p:nvPr/>
        </p:nvPicPr>
        <p:blipFill>
          <a:blip r:embed="rId4">
            <a:extLst/>
          </a:blip>
          <a:stretch>
            <a:fillRect/>
          </a:stretch>
        </p:blipFill>
        <p:spPr>
          <a:xfrm>
            <a:off x="1841171" y="1608888"/>
            <a:ext cx="2759095" cy="2759095"/>
          </a:xfrm>
          <a:prstGeom prst="rect">
            <a:avLst/>
          </a:prstGeom>
          <a:ln w="12700">
            <a:miter lim="400000"/>
          </a:ln>
        </p:spPr>
      </p:pic>
    </p:spTree>
  </p:cSld>
  <p:clrMapOvr>
    <a:masterClrMapping/>
  </p:clrMapOvr>
  <p:transition xmlns:p14="http://schemas.microsoft.com/office/powerpoint/2010/mai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p:nvPr/>
        </p:nvSpPr>
        <p:spPr>
          <a:xfrm>
            <a:off x="4007696" y="525953"/>
            <a:ext cx="38379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solidFill>
                  <a:srgbClr val="FFFFFF"/>
                </a:solidFill>
                <a:latin typeface="Calibri"/>
                <a:ea typeface="Calibri"/>
                <a:cs typeface="Calibri"/>
                <a:sym typeface="Calibri"/>
              </a:defRPr>
            </a:lvl1pPr>
          </a:lstStyle>
          <a:p>
            <a:r>
              <a:t>微服务生态系统</a:t>
            </a:r>
          </a:p>
        </p:txBody>
      </p:sp>
      <p:sp>
        <p:nvSpPr>
          <p:cNvPr id="319" name="Shape 319"/>
          <p:cNvSpPr/>
          <p:nvPr/>
        </p:nvSpPr>
        <p:spPr>
          <a:xfrm>
            <a:off x="-75955" y="1414420"/>
            <a:ext cx="12343911"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pic>
        <p:nvPicPr>
          <p:cNvPr id="320" name="pasted-image.png"/>
          <p:cNvPicPr>
            <a:picLocks noChangeAspect="1"/>
          </p:cNvPicPr>
          <p:nvPr/>
        </p:nvPicPr>
        <p:blipFill>
          <a:blip r:embed="rId2">
            <a:extLst/>
          </a:blip>
          <a:stretch>
            <a:fillRect/>
          </a:stretch>
        </p:blipFill>
        <p:spPr>
          <a:xfrm>
            <a:off x="1766060" y="1881690"/>
            <a:ext cx="8659880" cy="4473078"/>
          </a:xfrm>
          <a:prstGeom prst="rect">
            <a:avLst/>
          </a:prstGeom>
          <a:ln w="12700">
            <a:miter lim="400000"/>
          </a:ln>
        </p:spPr>
      </p:pic>
    </p:spTree>
  </p:cSld>
  <p:clrMapOvr>
    <a:masterClrMapping/>
  </p:clrMapOvr>
  <p:transition xmlns:p14="http://schemas.microsoft.com/office/powerpoint/2010/main" spd="slow"/>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22" name="Shape 322"/>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17</a:t>
            </a:fld>
            <a:endParaRPr spc="109">
              <a:solidFill>
                <a:srgbClr val="929396"/>
              </a:solidFill>
            </a:endParaRPr>
          </a:p>
        </p:txBody>
      </p:sp>
      <p:sp>
        <p:nvSpPr>
          <p:cNvPr id="323" name="Shape 323"/>
          <p:cNvSpPr/>
          <p:nvPr/>
        </p:nvSpPr>
        <p:spPr>
          <a:xfrm>
            <a:off x="5151240" y="190111"/>
            <a:ext cx="1889520" cy="739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API网关</a:t>
            </a:r>
          </a:p>
        </p:txBody>
      </p:sp>
      <p:sp>
        <p:nvSpPr>
          <p:cNvPr id="324" name="Shape 324"/>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pic>
        <p:nvPicPr>
          <p:cNvPr id="325" name="pasted-image.png"/>
          <p:cNvPicPr>
            <a:picLocks noChangeAspect="1"/>
          </p:cNvPicPr>
          <p:nvPr/>
        </p:nvPicPr>
        <p:blipFill>
          <a:blip r:embed="rId2">
            <a:extLst/>
          </a:blip>
          <a:stretch>
            <a:fillRect/>
          </a:stretch>
        </p:blipFill>
        <p:spPr>
          <a:xfrm>
            <a:off x="2948676" y="2623918"/>
            <a:ext cx="5533110" cy="3199056"/>
          </a:xfrm>
          <a:prstGeom prst="rect">
            <a:avLst/>
          </a:prstGeom>
          <a:ln w="12700">
            <a:miter lim="400000"/>
          </a:ln>
        </p:spPr>
      </p:pic>
      <p:grpSp>
        <p:nvGrpSpPr>
          <p:cNvPr id="333" name="Group 333"/>
          <p:cNvGrpSpPr/>
          <p:nvPr/>
        </p:nvGrpSpPr>
        <p:grpSpPr>
          <a:xfrm>
            <a:off x="3202671" y="1430022"/>
            <a:ext cx="5786658" cy="847825"/>
            <a:chOff x="9576" y="0"/>
            <a:chExt cx="5786657" cy="847824"/>
          </a:xfrm>
        </p:grpSpPr>
        <p:grpSp>
          <p:nvGrpSpPr>
            <p:cNvPr id="329" name="Group 329"/>
            <p:cNvGrpSpPr/>
            <p:nvPr/>
          </p:nvGrpSpPr>
          <p:grpSpPr>
            <a:xfrm>
              <a:off x="1500331" y="430331"/>
              <a:ext cx="4295903" cy="377310"/>
              <a:chOff x="9576" y="0"/>
              <a:chExt cx="4295902" cy="377309"/>
            </a:xfrm>
          </p:grpSpPr>
          <p:sp>
            <p:nvSpPr>
              <p:cNvPr id="326" name="Shape 326"/>
              <p:cNvSpPr/>
              <p:nvPr/>
            </p:nvSpPr>
            <p:spPr>
              <a:xfrm>
                <a:off x="9576" y="26789"/>
                <a:ext cx="1277796" cy="3505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157655" indent="-157655" algn="ctr" defTabSz="321468">
                  <a:buSzPct val="100000"/>
                  <a:buChar char="■"/>
                  <a:defRPr sz="2000">
                    <a:latin typeface="Calibri"/>
                    <a:ea typeface="Calibri"/>
                    <a:cs typeface="Calibri"/>
                    <a:sym typeface="Calibri"/>
                  </a:defRPr>
                </a:lvl1pPr>
              </a:lstStyle>
              <a:p>
                <a:r>
                  <a:t>流量限制</a:t>
                </a:r>
              </a:p>
            </p:txBody>
          </p:sp>
          <p:sp>
            <p:nvSpPr>
              <p:cNvPr id="327" name="Shape 327"/>
              <p:cNvSpPr/>
              <p:nvPr/>
            </p:nvSpPr>
            <p:spPr>
              <a:xfrm>
                <a:off x="1556980" y="8929"/>
                <a:ext cx="1277796" cy="3505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157655" indent="-157655" algn="ctr" defTabSz="321468">
                  <a:buSzPct val="100000"/>
                  <a:buChar char="■"/>
                  <a:defRPr sz="2000">
                    <a:latin typeface="Calibri"/>
                    <a:ea typeface="Calibri"/>
                    <a:cs typeface="Calibri"/>
                    <a:sym typeface="Calibri"/>
                  </a:defRPr>
                </a:lvl1pPr>
              </a:lstStyle>
              <a:p>
                <a:r>
                  <a:t>调用统计</a:t>
                </a:r>
              </a:p>
            </p:txBody>
          </p:sp>
          <p:sp>
            <p:nvSpPr>
              <p:cNvPr id="328" name="Shape 328"/>
              <p:cNvSpPr/>
              <p:nvPr/>
            </p:nvSpPr>
            <p:spPr>
              <a:xfrm>
                <a:off x="3027683" y="0"/>
                <a:ext cx="1277796" cy="35052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157655" indent="-157655" algn="ctr" defTabSz="321468">
                  <a:buSzPct val="100000"/>
                  <a:buChar char="■"/>
                  <a:defRPr sz="2000">
                    <a:latin typeface="Calibri"/>
                    <a:ea typeface="Calibri"/>
                    <a:cs typeface="Calibri"/>
                    <a:sym typeface="Calibri"/>
                  </a:defRPr>
                </a:lvl1pPr>
              </a:lstStyle>
              <a:p>
                <a:r>
                  <a:t>安全认证</a:t>
                </a:r>
              </a:p>
            </p:txBody>
          </p:sp>
        </p:grpSp>
        <p:sp>
          <p:nvSpPr>
            <p:cNvPr id="330" name="Shape 330"/>
            <p:cNvSpPr/>
            <p:nvPr/>
          </p:nvSpPr>
          <p:spPr>
            <a:xfrm>
              <a:off x="40385" y="-1"/>
              <a:ext cx="3563797" cy="3505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157655" indent="-157655" algn="ctr" defTabSz="321468">
                <a:buSzPct val="100000"/>
                <a:buChar char="■"/>
                <a:defRPr sz="2000">
                  <a:latin typeface="Calibri"/>
                  <a:ea typeface="Calibri"/>
                  <a:cs typeface="Calibri"/>
                  <a:sym typeface="Calibri"/>
                </a:defRPr>
              </a:lvl1pPr>
            </a:lstStyle>
            <a:p>
              <a:r>
                <a:t>提供单一接口，解耦内部变化</a:t>
              </a:r>
            </a:p>
          </p:txBody>
        </p:sp>
        <p:sp>
          <p:nvSpPr>
            <p:cNvPr id="331" name="Shape 331"/>
            <p:cNvSpPr/>
            <p:nvPr/>
          </p:nvSpPr>
          <p:spPr>
            <a:xfrm>
              <a:off x="9576" y="497303"/>
              <a:ext cx="1277796" cy="3505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157655" indent="-157655" algn="ctr" defTabSz="321468">
                <a:buSzPct val="100000"/>
                <a:buChar char="■"/>
                <a:defRPr sz="2000">
                  <a:latin typeface="Calibri"/>
                  <a:ea typeface="Calibri"/>
                  <a:cs typeface="Calibri"/>
                  <a:sym typeface="Calibri"/>
                </a:defRPr>
              </a:lvl1pPr>
            </a:lstStyle>
            <a:p>
              <a:r>
                <a:t>请求转发</a:t>
              </a:r>
            </a:p>
          </p:txBody>
        </p:sp>
        <p:sp>
          <p:nvSpPr>
            <p:cNvPr id="332" name="Shape 332"/>
            <p:cNvSpPr/>
            <p:nvPr/>
          </p:nvSpPr>
          <p:spPr>
            <a:xfrm>
              <a:off x="3933635" y="-1"/>
              <a:ext cx="1785796" cy="3505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marL="157655" indent="-157655" algn="ctr" defTabSz="321468">
                <a:buSzPct val="100000"/>
                <a:buChar char="■"/>
                <a:defRPr sz="2000">
                  <a:latin typeface="Calibri"/>
                  <a:ea typeface="Calibri"/>
                  <a:cs typeface="Calibri"/>
                  <a:sym typeface="Calibri"/>
                </a:defRPr>
              </a:lvl1pPr>
            </a:lstStyle>
            <a:p>
              <a:r>
                <a:t>提高通信效率</a:t>
              </a:r>
            </a:p>
          </p:txBody>
        </p:sp>
      </p:grpSp>
    </p:spTree>
  </p:cSld>
  <p:clrMapOvr>
    <a:masterClrMapping/>
  </p:clrMapOvr>
  <p:transition xmlns:p14="http://schemas.microsoft.com/office/powerpoint/2010/mai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Shape 335"/>
          <p:cNvSpPr/>
          <p:nvPr/>
        </p:nvSpPr>
        <p:spPr>
          <a:xfrm>
            <a:off x="4177029" y="630377"/>
            <a:ext cx="3837941" cy="6215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solidFill>
                  <a:srgbClr val="FFFFFF"/>
                </a:solidFill>
                <a:latin typeface="Calibri"/>
                <a:ea typeface="Calibri"/>
                <a:cs typeface="Calibri"/>
                <a:sym typeface="Calibri"/>
              </a:defRPr>
            </a:lvl1pPr>
          </a:lstStyle>
          <a:p>
            <a:r>
              <a:t>微服务生态系统</a:t>
            </a:r>
          </a:p>
        </p:txBody>
      </p:sp>
      <p:pic>
        <p:nvPicPr>
          <p:cNvPr id="336" name="pasted-image.png"/>
          <p:cNvPicPr>
            <a:picLocks noChangeAspect="1"/>
          </p:cNvPicPr>
          <p:nvPr/>
        </p:nvPicPr>
        <p:blipFill>
          <a:blip r:embed="rId2">
            <a:extLst/>
          </a:blip>
          <a:stretch>
            <a:fillRect/>
          </a:stretch>
        </p:blipFill>
        <p:spPr>
          <a:xfrm>
            <a:off x="1429208" y="1663859"/>
            <a:ext cx="9333584" cy="4600530"/>
          </a:xfrm>
          <a:prstGeom prst="rect">
            <a:avLst/>
          </a:prstGeom>
          <a:ln w="12700">
            <a:miter lim="400000"/>
          </a:ln>
        </p:spPr>
      </p:pic>
    </p:spTree>
  </p:cSld>
  <p:clrMapOvr>
    <a:masterClrMapping/>
  </p:clrMapOvr>
  <p:transition xmlns:p14="http://schemas.microsoft.com/office/powerpoint/2010/mai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Shape 338"/>
          <p:cNvSpPr/>
          <p:nvPr/>
        </p:nvSpPr>
        <p:spPr>
          <a:xfrm>
            <a:off x="4177029" y="190111"/>
            <a:ext cx="38379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solidFill>
                  <a:srgbClr val="FFFFFF"/>
                </a:solidFill>
                <a:latin typeface="Calibri"/>
                <a:ea typeface="Calibri"/>
                <a:cs typeface="Calibri"/>
                <a:sym typeface="Calibri"/>
              </a:defRPr>
            </a:lvl1pPr>
          </a:lstStyle>
          <a:p>
            <a:r>
              <a:t>服务设计与拆分</a:t>
            </a:r>
          </a:p>
        </p:txBody>
      </p:sp>
      <p:sp>
        <p:nvSpPr>
          <p:cNvPr id="339" name="Shape 339"/>
          <p:cNvSpPr/>
          <p:nvPr/>
        </p:nvSpPr>
        <p:spPr>
          <a:xfrm>
            <a:off x="1615474" y="1366782"/>
            <a:ext cx="9333584"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340" name="Shape 340"/>
          <p:cNvSpPr/>
          <p:nvPr/>
        </p:nvSpPr>
        <p:spPr>
          <a:xfrm>
            <a:off x="2601658" y="2122465"/>
            <a:ext cx="2351219" cy="2110741"/>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marL="157655" indent="-157655" defTabSz="321468">
              <a:buSzPct val="100000"/>
              <a:buChar char="■"/>
              <a:defRPr sz="2000">
                <a:solidFill>
                  <a:srgbClr val="FFFFFF"/>
                </a:solidFill>
                <a:latin typeface="Calibri"/>
                <a:ea typeface="Calibri"/>
                <a:cs typeface="Calibri"/>
                <a:sym typeface="Calibri"/>
              </a:defRPr>
            </a:pPr>
            <a:r>
              <a:t>面向对象分析</a:t>
            </a:r>
            <a:br/>
            <a:endParaRPr/>
          </a:p>
          <a:p>
            <a:pPr marL="157655" indent="-157655" defTabSz="321468">
              <a:buSzPct val="100000"/>
              <a:buChar char="■"/>
              <a:defRPr sz="2000">
                <a:solidFill>
                  <a:srgbClr val="FFFFFF"/>
                </a:solidFill>
                <a:latin typeface="Calibri"/>
                <a:ea typeface="Calibri"/>
                <a:cs typeface="Calibri"/>
                <a:sym typeface="Calibri"/>
              </a:defRPr>
            </a:pPr>
            <a:r>
              <a:t>可重用的逻辑</a:t>
            </a:r>
          </a:p>
          <a:p>
            <a:pPr marL="157655" indent="-157655" defTabSz="321468">
              <a:buSzPct val="100000"/>
              <a:buChar char="■"/>
              <a:defRPr sz="2000">
                <a:solidFill>
                  <a:srgbClr val="FFFFFF"/>
                </a:solidFill>
                <a:latin typeface="Calibri"/>
                <a:ea typeface="Calibri"/>
                <a:cs typeface="Calibri"/>
                <a:sym typeface="Calibri"/>
              </a:defRPr>
            </a:pPr>
            <a:endParaRPr/>
          </a:p>
          <a:p>
            <a:pPr marL="157655" indent="-157655" defTabSz="321468">
              <a:buSzPct val="100000"/>
              <a:buChar char="■"/>
              <a:defRPr sz="2000">
                <a:solidFill>
                  <a:srgbClr val="FFFFFF"/>
                </a:solidFill>
                <a:latin typeface="Calibri"/>
                <a:ea typeface="Calibri"/>
                <a:cs typeface="Calibri"/>
                <a:sym typeface="Calibri"/>
              </a:defRPr>
            </a:pPr>
            <a:r>
              <a:t>资源密集型的业务</a:t>
            </a:r>
          </a:p>
          <a:p>
            <a:pPr defTabSz="321468">
              <a:defRPr sz="2000">
                <a:solidFill>
                  <a:srgbClr val="FFFFFF"/>
                </a:solidFill>
                <a:latin typeface="Calibri"/>
                <a:ea typeface="Calibri"/>
                <a:cs typeface="Calibri"/>
                <a:sym typeface="Calibri"/>
              </a:defRPr>
            </a:pPr>
            <a:endParaRPr/>
          </a:p>
          <a:p>
            <a:pPr marL="157655" indent="-157655" defTabSz="321468">
              <a:buSzPct val="100000"/>
              <a:buChar char="■"/>
              <a:defRPr sz="2000">
                <a:solidFill>
                  <a:srgbClr val="FFFFFF"/>
                </a:solidFill>
                <a:latin typeface="Calibri"/>
                <a:ea typeface="Calibri"/>
                <a:cs typeface="Calibri"/>
                <a:sym typeface="Calibri"/>
              </a:defRPr>
            </a:pPr>
            <a:r>
              <a:t>领域驱动设计</a:t>
            </a:r>
          </a:p>
        </p:txBody>
      </p:sp>
      <p:pic>
        <p:nvPicPr>
          <p:cNvPr id="341" name="pasted-image.png"/>
          <p:cNvPicPr>
            <a:picLocks noChangeAspect="1"/>
          </p:cNvPicPr>
          <p:nvPr/>
        </p:nvPicPr>
        <p:blipFill>
          <a:blip r:embed="rId2">
            <a:extLst/>
          </a:blip>
          <a:stretch>
            <a:fillRect/>
          </a:stretch>
        </p:blipFill>
        <p:spPr>
          <a:xfrm>
            <a:off x="5230440" y="1921916"/>
            <a:ext cx="5263389" cy="3462281"/>
          </a:xfrm>
          <a:prstGeom prst="rect">
            <a:avLst/>
          </a:prstGeom>
          <a:ln w="12700">
            <a:miter lim="400000"/>
          </a:ln>
        </p:spPr>
      </p:pic>
    </p:spTree>
  </p:cSld>
  <p:clrMapOvr>
    <a:masterClrMapping/>
  </p:clrMapOvr>
  <p:transition xmlns:p14="http://schemas.microsoft.com/office/powerpoint/2010/mai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6" name="pasted-image.tif"/>
          <p:cNvPicPr>
            <a:picLocks noChangeAspect="1"/>
          </p:cNvPicPr>
          <p:nvPr/>
        </p:nvPicPr>
        <p:blipFill>
          <a:blip r:embed="rId2">
            <a:extLst/>
          </a:blip>
          <a:stretch>
            <a:fillRect/>
          </a:stretch>
        </p:blipFill>
        <p:spPr>
          <a:xfrm>
            <a:off x="2258516" y="1044582"/>
            <a:ext cx="1867190" cy="1694098"/>
          </a:xfrm>
          <a:prstGeom prst="rect">
            <a:avLst/>
          </a:prstGeom>
          <a:ln w="12700">
            <a:miter lim="400000"/>
          </a:ln>
        </p:spPr>
      </p:pic>
      <p:sp>
        <p:nvSpPr>
          <p:cNvPr id="177" name="Shape 177"/>
          <p:cNvSpPr/>
          <p:nvPr/>
        </p:nvSpPr>
        <p:spPr>
          <a:xfrm>
            <a:off x="5131533" y="1170274"/>
            <a:ext cx="5045767" cy="153800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321468">
              <a:spcBef>
                <a:spcPts val="700"/>
              </a:spcBef>
              <a:defRPr sz="2800">
                <a:solidFill>
                  <a:srgbClr val="FFFFFF"/>
                </a:solidFill>
                <a:latin typeface="Calibri"/>
                <a:ea typeface="Calibri"/>
                <a:cs typeface="Calibri"/>
                <a:sym typeface="Calibri"/>
              </a:defRPr>
            </a:pPr>
            <a:r>
              <a:t>华为软件工程技术专家</a:t>
            </a:r>
          </a:p>
          <a:p>
            <a:pPr defTabSz="321468">
              <a:spcBef>
                <a:spcPts val="700"/>
              </a:spcBef>
              <a:defRPr sz="2800">
                <a:solidFill>
                  <a:srgbClr val="FFFFFF"/>
                </a:solidFill>
                <a:latin typeface="Calibri"/>
                <a:ea typeface="Calibri"/>
                <a:cs typeface="Calibri"/>
                <a:sym typeface="Calibri"/>
              </a:defRPr>
            </a:pPr>
            <a:r>
              <a:t>ThoughtWorks首席咨询师</a:t>
            </a:r>
          </a:p>
          <a:p>
            <a:pPr defTabSz="321468">
              <a:spcBef>
                <a:spcPts val="700"/>
              </a:spcBef>
              <a:defRPr sz="2800">
                <a:solidFill>
                  <a:srgbClr val="FFFFFF"/>
                </a:solidFill>
                <a:latin typeface="Calibri"/>
                <a:ea typeface="Calibri"/>
                <a:cs typeface="Calibri"/>
                <a:sym typeface="Calibri"/>
              </a:defRPr>
            </a:pPr>
            <a:r>
              <a:t>Sybase Tech Leader</a:t>
            </a:r>
          </a:p>
        </p:txBody>
      </p:sp>
      <p:sp>
        <p:nvSpPr>
          <p:cNvPr id="178" name="Shape 178"/>
          <p:cNvSpPr>
            <a:spLocks noGrp="1"/>
          </p:cNvSpPr>
          <p:nvPr>
            <p:ph type="title"/>
          </p:nvPr>
        </p:nvSpPr>
        <p:spPr>
          <a:xfrm>
            <a:off x="552401" y="295479"/>
            <a:ext cx="11507439" cy="706582"/>
          </a:xfrm>
          <a:prstGeom prst="rect">
            <a:avLst/>
          </a:prstGeom>
        </p:spPr>
        <p:txBody>
          <a:bodyPr>
            <a:normAutofit fontScale="90000"/>
          </a:bodyPr>
          <a:lstStyle>
            <a:lvl1pPr defTabSz="321468">
              <a:lnSpc>
                <a:spcPct val="100000"/>
              </a:lnSpc>
              <a:defRPr sz="4200">
                <a:latin typeface="Calibri"/>
                <a:ea typeface="Calibri"/>
                <a:cs typeface="Calibri"/>
                <a:sym typeface="Calibri"/>
              </a:defRPr>
            </a:lvl1pPr>
          </a:lstStyle>
          <a:p>
            <a:r>
              <a:t>关于我</a:t>
            </a:r>
          </a:p>
        </p:txBody>
      </p:sp>
      <p:sp>
        <p:nvSpPr>
          <p:cNvPr id="179" name="Shape 179"/>
          <p:cNvSpPr>
            <a:spLocks noGrp="1"/>
          </p:cNvSpPr>
          <p:nvPr>
            <p:ph type="sldNum" sz="quarter" idx="2"/>
          </p:nvPr>
        </p:nvSpPr>
        <p:spPr>
          <a:xfrm>
            <a:off x="347902" y="6376582"/>
            <a:ext cx="188899" cy="269241"/>
          </a:xfrm>
          <a:prstGeom prst="rect">
            <a:avLst/>
          </a:prstGeom>
          <a:extLst>
            <a:ext uri="{C572A759-6A51-4108-AA02-DFA0A04FC94B}">
              <ma14:wrappingTextBoxFlag xmlns:ma14="http://schemas.microsoft.com/office/mac/drawingml/2011/main" val="1"/>
            </a:ext>
          </a:extLst>
        </p:spPr>
        <p:txBody>
          <a:bodyPr/>
          <a:lstStyle>
            <a:lvl1pPr defTabSz="584200"/>
          </a:lstStyle>
          <a:p>
            <a:fld id="{86CB4B4D-7CA3-9044-876B-883B54F8677D}" type="slidenum">
              <a:t>2</a:t>
            </a:fld>
            <a:endParaRPr/>
          </a:p>
        </p:txBody>
      </p:sp>
      <p:sp>
        <p:nvSpPr>
          <p:cNvPr id="180" name="Shape 180"/>
          <p:cNvSpPr/>
          <p:nvPr/>
        </p:nvSpPr>
        <p:spPr>
          <a:xfrm>
            <a:off x="5146475" y="3737716"/>
            <a:ext cx="5384448" cy="193637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marL="160421" indent="-160421" defTabSz="321468">
              <a:lnSpc>
                <a:spcPct val="150000"/>
              </a:lnSpc>
              <a:buSzPct val="100000"/>
              <a:buChar char="•"/>
              <a:defRPr sz="1600">
                <a:solidFill>
                  <a:srgbClr val="FFFFFF"/>
                </a:solidFill>
                <a:latin typeface="Calibri"/>
                <a:ea typeface="Calibri"/>
                <a:cs typeface="Calibri"/>
                <a:sym typeface="Calibri"/>
              </a:defRPr>
            </a:pPr>
            <a:r>
              <a:t>《微服务架构与实践》作者</a:t>
            </a:r>
          </a:p>
          <a:p>
            <a:pPr marL="160421" indent="-160421" defTabSz="321468">
              <a:lnSpc>
                <a:spcPct val="150000"/>
              </a:lnSpc>
              <a:buSzPct val="100000"/>
              <a:buChar char="•"/>
              <a:defRPr sz="1600">
                <a:solidFill>
                  <a:srgbClr val="FFFFFF"/>
                </a:solidFill>
                <a:latin typeface="Calibri"/>
                <a:ea typeface="Calibri"/>
                <a:cs typeface="Calibri"/>
                <a:sym typeface="Calibri"/>
              </a:defRPr>
            </a:pPr>
            <a:r>
              <a:t>《DevOps Handbook》中文译者之一</a:t>
            </a:r>
          </a:p>
          <a:p>
            <a:pPr marL="160421" indent="-160421" defTabSz="321468">
              <a:lnSpc>
                <a:spcPct val="150000"/>
              </a:lnSpc>
              <a:buSzPct val="100000"/>
              <a:buChar char="•"/>
              <a:defRPr sz="1600">
                <a:solidFill>
                  <a:srgbClr val="FFFFFF"/>
                </a:solidFill>
                <a:latin typeface="Calibri"/>
                <a:ea typeface="Calibri"/>
                <a:cs typeface="Calibri"/>
                <a:sym typeface="Calibri"/>
              </a:defRPr>
            </a:pPr>
            <a:r>
              <a:t>国内较早倡导和实践微服务的先行者</a:t>
            </a:r>
          </a:p>
          <a:p>
            <a:pPr marL="160421" indent="-160421" defTabSz="321468">
              <a:lnSpc>
                <a:spcPct val="150000"/>
              </a:lnSpc>
              <a:buSzPct val="100000"/>
              <a:buChar char="•"/>
              <a:defRPr sz="1600">
                <a:solidFill>
                  <a:srgbClr val="FFFFFF"/>
                </a:solidFill>
                <a:latin typeface="Calibri"/>
                <a:ea typeface="Calibri"/>
                <a:cs typeface="Calibri"/>
                <a:sym typeface="Calibri"/>
              </a:defRPr>
            </a:pPr>
            <a:r>
              <a:t>精通敏捷/持续交付/DevOPS的核心理念、价值观和方法论</a:t>
            </a:r>
          </a:p>
          <a:p>
            <a:pPr marL="140368" indent="-140368" defTabSz="321468">
              <a:lnSpc>
                <a:spcPct val="150000"/>
              </a:lnSpc>
              <a:buSzPct val="100000"/>
              <a:buChar char="•"/>
              <a:defRPr sz="1400">
                <a:solidFill>
                  <a:srgbClr val="FFFFFF"/>
                </a:solidFill>
                <a:latin typeface="Calibri"/>
                <a:ea typeface="Calibri"/>
                <a:cs typeface="Calibri"/>
                <a:sym typeface="Calibri"/>
              </a:defRPr>
            </a:pPr>
            <a:r>
              <a:t>对于自动化测试、持续集成、持续交付有丰富的实战经验</a:t>
            </a:r>
          </a:p>
          <a:p>
            <a:pPr marL="160421" indent="-160421" defTabSz="321468">
              <a:lnSpc>
                <a:spcPct val="150000"/>
              </a:lnSpc>
              <a:buSzPct val="100000"/>
              <a:buChar char="•"/>
              <a:defRPr sz="1600">
                <a:solidFill>
                  <a:srgbClr val="FFFFFF"/>
                </a:solidFill>
                <a:latin typeface="Calibri"/>
                <a:ea typeface="Calibri"/>
                <a:cs typeface="Calibri"/>
                <a:sym typeface="Calibri"/>
              </a:defRPr>
            </a:pPr>
            <a:r>
              <a:t>西安DevOps Meetup 联合发起人</a:t>
            </a:r>
          </a:p>
        </p:txBody>
      </p:sp>
      <p:grpSp>
        <p:nvGrpSpPr>
          <p:cNvPr id="187" name="Group 187"/>
          <p:cNvGrpSpPr/>
          <p:nvPr/>
        </p:nvGrpSpPr>
        <p:grpSpPr>
          <a:xfrm>
            <a:off x="2122520" y="3397062"/>
            <a:ext cx="2139182" cy="2727100"/>
            <a:chOff x="0" y="0"/>
            <a:chExt cx="2139181" cy="2727098"/>
          </a:xfrm>
        </p:grpSpPr>
        <p:pic>
          <p:nvPicPr>
            <p:cNvPr id="181" name="pasted-image.png"/>
            <p:cNvPicPr>
              <a:picLocks noChangeAspect="1"/>
            </p:cNvPicPr>
            <p:nvPr/>
          </p:nvPicPr>
          <p:blipFill>
            <a:blip r:embed="rId3">
              <a:extLst/>
            </a:blip>
            <a:stretch>
              <a:fillRect/>
            </a:stretch>
          </p:blipFill>
          <p:spPr>
            <a:xfrm>
              <a:off x="0" y="1361542"/>
              <a:ext cx="824303" cy="1170510"/>
            </a:xfrm>
            <a:prstGeom prst="rect">
              <a:avLst/>
            </a:prstGeom>
            <a:ln w="12700" cap="flat">
              <a:noFill/>
              <a:miter lim="400000"/>
            </a:ln>
            <a:effectLst/>
          </p:spPr>
        </p:pic>
        <p:pic>
          <p:nvPicPr>
            <p:cNvPr id="182" name="pasted-image.png"/>
            <p:cNvPicPr>
              <a:picLocks noChangeAspect="1"/>
            </p:cNvPicPr>
            <p:nvPr/>
          </p:nvPicPr>
          <p:blipFill>
            <a:blip r:embed="rId4">
              <a:extLst/>
            </a:blip>
            <a:stretch>
              <a:fillRect/>
            </a:stretch>
          </p:blipFill>
          <p:spPr>
            <a:xfrm>
              <a:off x="3911" y="105560"/>
              <a:ext cx="904485" cy="1170510"/>
            </a:xfrm>
            <a:prstGeom prst="rect">
              <a:avLst/>
            </a:prstGeom>
            <a:ln w="12700" cap="flat">
              <a:noFill/>
              <a:miter lim="400000"/>
            </a:ln>
            <a:effectLst/>
          </p:spPr>
        </p:pic>
        <p:grpSp>
          <p:nvGrpSpPr>
            <p:cNvPr id="185" name="Group 185"/>
            <p:cNvGrpSpPr/>
            <p:nvPr/>
          </p:nvGrpSpPr>
          <p:grpSpPr>
            <a:xfrm>
              <a:off x="799211" y="0"/>
              <a:ext cx="1339971" cy="1631454"/>
              <a:chOff x="0" y="0"/>
              <a:chExt cx="1339969" cy="1631453"/>
            </a:xfrm>
          </p:grpSpPr>
          <p:pic>
            <p:nvPicPr>
              <p:cNvPr id="183" name="pasted-image.png"/>
              <p:cNvPicPr>
                <a:picLocks noChangeAspect="1"/>
              </p:cNvPicPr>
              <p:nvPr/>
            </p:nvPicPr>
            <p:blipFill>
              <a:blip r:embed="rId5">
                <a:extLst/>
              </a:blip>
              <a:stretch>
                <a:fillRect/>
              </a:stretch>
            </p:blipFill>
            <p:spPr>
              <a:xfrm>
                <a:off x="0" y="0"/>
                <a:ext cx="1255467" cy="1631454"/>
              </a:xfrm>
              <a:prstGeom prst="rect">
                <a:avLst/>
              </a:prstGeom>
              <a:ln w="12700" cap="flat">
                <a:noFill/>
                <a:miter lim="400000"/>
              </a:ln>
              <a:effectLst/>
            </p:spPr>
          </p:pic>
          <p:pic>
            <p:nvPicPr>
              <p:cNvPr id="184" name="pasted-image.png"/>
              <p:cNvPicPr>
                <a:picLocks noChangeAspect="1"/>
              </p:cNvPicPr>
              <p:nvPr/>
            </p:nvPicPr>
            <p:blipFill>
              <a:blip r:embed="rId6">
                <a:extLst/>
              </a:blip>
              <a:stretch>
                <a:fillRect/>
              </a:stretch>
            </p:blipFill>
            <p:spPr>
              <a:xfrm>
                <a:off x="969597" y="110524"/>
                <a:ext cx="370373" cy="370372"/>
              </a:xfrm>
              <a:prstGeom prst="rect">
                <a:avLst/>
              </a:prstGeom>
              <a:ln w="12700" cap="flat">
                <a:noFill/>
                <a:miter lim="400000"/>
              </a:ln>
              <a:effectLst/>
            </p:spPr>
          </p:pic>
        </p:grpSp>
        <p:pic>
          <p:nvPicPr>
            <p:cNvPr id="186" name="pasted-image.png"/>
            <p:cNvPicPr>
              <a:picLocks noChangeAspect="1"/>
            </p:cNvPicPr>
            <p:nvPr/>
          </p:nvPicPr>
          <p:blipFill>
            <a:blip r:embed="rId7">
              <a:extLst/>
            </a:blip>
            <a:stretch>
              <a:fillRect/>
            </a:stretch>
          </p:blipFill>
          <p:spPr>
            <a:xfrm>
              <a:off x="885268" y="933375"/>
              <a:ext cx="1167857" cy="1793724"/>
            </a:xfrm>
            <a:prstGeom prst="rect">
              <a:avLst/>
            </a:prstGeom>
            <a:ln w="12700" cap="flat">
              <a:noFill/>
              <a:miter lim="400000"/>
            </a:ln>
            <a:effectLst/>
          </p:spPr>
        </p:pic>
      </p:grpSp>
    </p:spTree>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
        <p:cNvGrpSpPr/>
        <p:nvPr/>
      </p:nvGrpSpPr>
      <p:grpSpPr>
        <a:xfrm>
          <a:off x="0" y="0"/>
          <a:ext cx="0" cy="0"/>
          <a:chOff x="0" y="0"/>
          <a:chExt cx="0" cy="0"/>
        </a:xfrm>
      </p:grpSpPr>
      <p:sp>
        <p:nvSpPr>
          <p:cNvPr id="343" name="Shape 343"/>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20</a:t>
            </a:fld>
            <a:endParaRPr spc="109">
              <a:solidFill>
                <a:srgbClr val="929396"/>
              </a:solidFill>
            </a:endParaRPr>
          </a:p>
        </p:txBody>
      </p:sp>
      <p:sp>
        <p:nvSpPr>
          <p:cNvPr id="344" name="Shape 344"/>
          <p:cNvSpPr/>
          <p:nvPr/>
        </p:nvSpPr>
        <p:spPr>
          <a:xfrm>
            <a:off x="4443730" y="190111"/>
            <a:ext cx="3304540"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基础服务实现</a:t>
            </a:r>
          </a:p>
        </p:txBody>
      </p:sp>
      <p:sp>
        <p:nvSpPr>
          <p:cNvPr id="345" name="Shape 345"/>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346" name="Shape 346"/>
          <p:cNvSpPr/>
          <p:nvPr/>
        </p:nvSpPr>
        <p:spPr>
          <a:xfrm>
            <a:off x="3339147" y="6144309"/>
            <a:ext cx="4495166"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defRPr sz="1600" u="sng">
                <a:solidFill>
                  <a:srgbClr val="0000FF"/>
                </a:solidFill>
                <a:uFill>
                  <a:solidFill>
                    <a:srgbClr val="0000FF"/>
                  </a:solidFill>
                </a:uFill>
                <a:latin typeface="Calibri"/>
                <a:ea typeface="Calibri"/>
                <a:cs typeface="Calibri"/>
                <a:sym typeface="Calibri"/>
                <a:hlinkClick r:id="rId2"/>
              </a:defRPr>
            </a:lvl1pPr>
          </a:lstStyle>
          <a:p>
            <a:pPr>
              <a:defRPr u="none">
                <a:solidFill>
                  <a:srgbClr val="000000"/>
                </a:solidFill>
                <a:uFillTx/>
              </a:defRPr>
            </a:pPr>
            <a:r>
              <a:rPr u="sng">
                <a:solidFill>
                  <a:srgbClr val="0000FF"/>
                </a:solidFill>
                <a:uFill>
                  <a:solidFill>
                    <a:srgbClr val="0000FF"/>
                  </a:solidFill>
                </a:uFill>
                <a:hlinkClick r:id="rId2"/>
              </a:rPr>
              <a:t>https://github.com/mfornos/awesome-microservices</a:t>
            </a:r>
          </a:p>
        </p:txBody>
      </p:sp>
      <p:grpSp>
        <p:nvGrpSpPr>
          <p:cNvPr id="350" name="Group 350"/>
          <p:cNvGrpSpPr/>
          <p:nvPr/>
        </p:nvGrpSpPr>
        <p:grpSpPr>
          <a:xfrm>
            <a:off x="2313595" y="1142634"/>
            <a:ext cx="5691213" cy="2948017"/>
            <a:chOff x="0" y="0"/>
            <a:chExt cx="5691211" cy="2948015"/>
          </a:xfrm>
        </p:grpSpPr>
        <p:sp>
          <p:nvSpPr>
            <p:cNvPr id="347" name="Shape 347"/>
            <p:cNvSpPr/>
            <p:nvPr/>
          </p:nvSpPr>
          <p:spPr>
            <a:xfrm>
              <a:off x="0" y="242720"/>
              <a:ext cx="5691212" cy="2705296"/>
            </a:xfrm>
            <a:prstGeom prst="rect">
              <a:avLst/>
            </a:prstGeom>
            <a:solidFill>
              <a:srgbClr val="FFFFFF"/>
            </a:solidFill>
            <a:ln w="12700" cap="flat">
              <a:solidFill>
                <a:srgbClr val="4F81BD"/>
              </a:solidFill>
              <a:prstDash val="solid"/>
              <a:bevel/>
            </a:ln>
            <a:effectLst>
              <a:outerShdw blurRad="25400" dist="12700" dir="5400000" rotWithShape="0">
                <a:srgbClr val="000000">
                  <a:alpha val="35000"/>
                </a:srgbClr>
              </a:outerShdw>
            </a:effectLst>
          </p:spPr>
          <p:txBody>
            <a:bodyPr wrap="square" lIns="45719" tIns="45719" rIns="45719" bIns="45719" numCol="1" anchor="ctr">
              <a:noAutofit/>
            </a:bodyPr>
            <a:lstStyle/>
            <a:p>
              <a:pPr defTabSz="321468">
                <a:defRPr sz="1600">
                  <a:latin typeface="Calibri"/>
                  <a:ea typeface="Calibri"/>
                  <a:cs typeface="Calibri"/>
                  <a:sym typeface="Calibri"/>
                </a:defRPr>
              </a:pPr>
              <a:endParaRPr/>
            </a:p>
          </p:txBody>
        </p:sp>
        <p:pic>
          <p:nvPicPr>
            <p:cNvPr id="348" name="pasted-image.png"/>
            <p:cNvPicPr>
              <a:picLocks noChangeAspect="1"/>
            </p:cNvPicPr>
            <p:nvPr/>
          </p:nvPicPr>
          <p:blipFill>
            <a:blip r:embed="rId3">
              <a:extLst/>
            </a:blip>
            <a:stretch>
              <a:fillRect/>
            </a:stretch>
          </p:blipFill>
          <p:spPr>
            <a:xfrm>
              <a:off x="621" y="270553"/>
              <a:ext cx="5564244" cy="2601307"/>
            </a:xfrm>
            <a:prstGeom prst="rect">
              <a:avLst/>
            </a:prstGeom>
            <a:ln w="12700" cap="flat">
              <a:noFill/>
              <a:miter lim="400000"/>
            </a:ln>
            <a:effectLst/>
          </p:spPr>
        </p:pic>
        <p:sp>
          <p:nvSpPr>
            <p:cNvPr id="349" name="Shape 349"/>
            <p:cNvSpPr/>
            <p:nvPr/>
          </p:nvSpPr>
          <p:spPr>
            <a:xfrm>
              <a:off x="125015" y="0"/>
              <a:ext cx="892970" cy="484095"/>
            </a:xfrm>
            <a:prstGeom prst="rect">
              <a:avLst/>
            </a:prstGeom>
            <a:solidFill>
              <a:srgbClr val="C0504D"/>
            </a:solid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600">
                  <a:solidFill>
                    <a:srgbClr val="FFFFFF"/>
                  </a:solidFill>
                  <a:latin typeface="Calibri"/>
                  <a:ea typeface="Calibri"/>
                  <a:cs typeface="Calibri"/>
                  <a:sym typeface="Calibri"/>
                </a:defRPr>
              </a:lvl1pPr>
            </a:lstStyle>
            <a:p>
              <a:r>
                <a:t>Node.js</a:t>
              </a:r>
            </a:p>
          </p:txBody>
        </p:sp>
      </p:grpSp>
      <p:grpSp>
        <p:nvGrpSpPr>
          <p:cNvPr id="355" name="Group 355"/>
          <p:cNvGrpSpPr/>
          <p:nvPr/>
        </p:nvGrpSpPr>
        <p:grpSpPr>
          <a:xfrm>
            <a:off x="3697251" y="2687758"/>
            <a:ext cx="6987400" cy="3247767"/>
            <a:chOff x="0" y="0"/>
            <a:chExt cx="6987399" cy="3247766"/>
          </a:xfrm>
        </p:grpSpPr>
        <p:grpSp>
          <p:nvGrpSpPr>
            <p:cNvPr id="353" name="Group 353"/>
            <p:cNvGrpSpPr/>
            <p:nvPr/>
          </p:nvGrpSpPr>
          <p:grpSpPr>
            <a:xfrm>
              <a:off x="-1" y="245881"/>
              <a:ext cx="6987400" cy="3001886"/>
              <a:chOff x="0" y="0"/>
              <a:chExt cx="6987399" cy="3001884"/>
            </a:xfrm>
          </p:grpSpPr>
          <p:sp>
            <p:nvSpPr>
              <p:cNvPr id="351" name="Shape 351"/>
              <p:cNvSpPr/>
              <p:nvPr/>
            </p:nvSpPr>
            <p:spPr>
              <a:xfrm>
                <a:off x="0" y="0"/>
                <a:ext cx="6987399" cy="3001885"/>
              </a:xfrm>
              <a:prstGeom prst="rect">
                <a:avLst/>
              </a:prstGeom>
              <a:solidFill>
                <a:srgbClr val="FFFFFF"/>
              </a:solidFill>
              <a:ln w="12700" cap="flat">
                <a:solidFill>
                  <a:srgbClr val="4F81BD"/>
                </a:solidFill>
                <a:prstDash val="solid"/>
                <a:bevel/>
              </a:ln>
              <a:effectLst>
                <a:outerShdw blurRad="25400" dist="12700" dir="5400000" rotWithShape="0">
                  <a:srgbClr val="000000">
                    <a:alpha val="35000"/>
                  </a:srgbClr>
                </a:outerShdw>
              </a:effectLst>
            </p:spPr>
            <p:txBody>
              <a:bodyPr wrap="square" lIns="45719" tIns="45719" rIns="45719" bIns="45719" numCol="1" anchor="ctr">
                <a:noAutofit/>
              </a:bodyPr>
              <a:lstStyle/>
              <a:p>
                <a:pPr defTabSz="321468">
                  <a:defRPr sz="1600">
                    <a:latin typeface="Calibri"/>
                    <a:ea typeface="Calibri"/>
                    <a:cs typeface="Calibri"/>
                    <a:sym typeface="Calibri"/>
                  </a:defRPr>
                </a:pPr>
                <a:endParaRPr/>
              </a:p>
            </p:txBody>
          </p:sp>
          <p:pic>
            <p:nvPicPr>
              <p:cNvPr id="352" name="pasted-image.png"/>
              <p:cNvPicPr>
                <a:picLocks noChangeAspect="1"/>
              </p:cNvPicPr>
              <p:nvPr/>
            </p:nvPicPr>
            <p:blipFill>
              <a:blip r:embed="rId4">
                <a:extLst/>
              </a:blip>
              <a:stretch>
                <a:fillRect/>
              </a:stretch>
            </p:blipFill>
            <p:spPr>
              <a:xfrm>
                <a:off x="137617" y="75757"/>
                <a:ext cx="6694306" cy="2814652"/>
              </a:xfrm>
              <a:prstGeom prst="rect">
                <a:avLst/>
              </a:prstGeom>
              <a:ln w="12700" cap="flat">
                <a:noFill/>
                <a:miter lim="400000"/>
              </a:ln>
              <a:effectLst/>
            </p:spPr>
          </p:pic>
        </p:grpSp>
        <p:sp>
          <p:nvSpPr>
            <p:cNvPr id="354" name="Shape 354"/>
            <p:cNvSpPr/>
            <p:nvPr/>
          </p:nvSpPr>
          <p:spPr>
            <a:xfrm>
              <a:off x="239764" y="0"/>
              <a:ext cx="892970" cy="484095"/>
            </a:xfrm>
            <a:prstGeom prst="rect">
              <a:avLst/>
            </a:prstGeom>
            <a:solidFill>
              <a:srgbClr val="C0504D"/>
            </a:solid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600">
                  <a:solidFill>
                    <a:srgbClr val="FFFFFF"/>
                  </a:solidFill>
                  <a:latin typeface="Calibri"/>
                  <a:ea typeface="Calibri"/>
                  <a:cs typeface="Calibri"/>
                  <a:sym typeface="Calibri"/>
                </a:defRPr>
              </a:lvl1pPr>
            </a:lstStyle>
            <a:p>
              <a:r>
                <a:t>Java</a:t>
              </a:r>
            </a:p>
          </p:txBody>
        </p:sp>
      </p:grpSp>
    </p:spTree>
  </p:cSld>
  <p:clrMapOvr>
    <a:masterClrMapping/>
  </p:clrMapOvr>
  <p:transition xmlns:p14="http://schemas.microsoft.com/office/powerpoint/2010/main" spd="slow"/>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57" name="Shape 357"/>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21</a:t>
            </a:fld>
            <a:endParaRPr spc="109">
              <a:solidFill>
                <a:srgbClr val="929396"/>
              </a:solidFill>
            </a:endParaRPr>
          </a:p>
        </p:txBody>
      </p:sp>
      <p:sp>
        <p:nvSpPr>
          <p:cNvPr id="358" name="Shape 358"/>
          <p:cNvSpPr/>
          <p:nvPr/>
        </p:nvSpPr>
        <p:spPr>
          <a:xfrm>
            <a:off x="4443730" y="190111"/>
            <a:ext cx="3304540"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聚合服务实现</a:t>
            </a:r>
          </a:p>
        </p:txBody>
      </p:sp>
      <p:sp>
        <p:nvSpPr>
          <p:cNvPr id="359" name="Shape 359"/>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pic>
        <p:nvPicPr>
          <p:cNvPr id="360" name="pasted-image.png"/>
          <p:cNvPicPr>
            <a:picLocks noChangeAspect="1"/>
          </p:cNvPicPr>
          <p:nvPr/>
        </p:nvPicPr>
        <p:blipFill>
          <a:blip r:embed="rId2">
            <a:extLst/>
          </a:blip>
          <a:stretch>
            <a:fillRect/>
          </a:stretch>
        </p:blipFill>
        <p:spPr>
          <a:xfrm>
            <a:off x="2371101" y="1453814"/>
            <a:ext cx="2321720" cy="1197138"/>
          </a:xfrm>
          <a:prstGeom prst="rect">
            <a:avLst/>
          </a:prstGeom>
          <a:ln w="12700">
            <a:miter lim="400000"/>
          </a:ln>
        </p:spPr>
      </p:pic>
      <p:pic>
        <p:nvPicPr>
          <p:cNvPr id="361" name="pasted-image.png"/>
          <p:cNvPicPr>
            <a:picLocks noChangeAspect="1"/>
          </p:cNvPicPr>
          <p:nvPr/>
        </p:nvPicPr>
        <p:blipFill>
          <a:blip r:embed="rId3">
            <a:extLst/>
          </a:blip>
          <a:stretch>
            <a:fillRect/>
          </a:stretch>
        </p:blipFill>
        <p:spPr>
          <a:xfrm>
            <a:off x="6777213" y="1316457"/>
            <a:ext cx="2321720" cy="1303701"/>
          </a:xfrm>
          <a:prstGeom prst="rect">
            <a:avLst/>
          </a:prstGeom>
          <a:ln w="12700">
            <a:miter lim="400000"/>
          </a:ln>
        </p:spPr>
      </p:pic>
      <p:pic>
        <p:nvPicPr>
          <p:cNvPr id="362" name="pasted-image.png"/>
          <p:cNvPicPr>
            <a:picLocks noChangeAspect="1"/>
          </p:cNvPicPr>
          <p:nvPr/>
        </p:nvPicPr>
        <p:blipFill>
          <a:blip r:embed="rId4">
            <a:extLst/>
          </a:blip>
          <a:stretch>
            <a:fillRect/>
          </a:stretch>
        </p:blipFill>
        <p:spPr>
          <a:xfrm>
            <a:off x="2586967" y="3190367"/>
            <a:ext cx="2321720" cy="1448808"/>
          </a:xfrm>
          <a:prstGeom prst="rect">
            <a:avLst/>
          </a:prstGeom>
          <a:ln w="12700">
            <a:miter lim="400000"/>
          </a:ln>
        </p:spPr>
      </p:pic>
      <p:pic>
        <p:nvPicPr>
          <p:cNvPr id="363" name="pasted-image.png"/>
          <p:cNvPicPr>
            <a:picLocks noChangeAspect="1"/>
          </p:cNvPicPr>
          <p:nvPr/>
        </p:nvPicPr>
        <p:blipFill>
          <a:blip r:embed="rId5">
            <a:extLst/>
          </a:blip>
          <a:stretch>
            <a:fillRect/>
          </a:stretch>
        </p:blipFill>
        <p:spPr>
          <a:xfrm>
            <a:off x="7064452" y="3190367"/>
            <a:ext cx="2321720" cy="1451075"/>
          </a:xfrm>
          <a:prstGeom prst="rect">
            <a:avLst/>
          </a:prstGeom>
          <a:ln w="12700">
            <a:miter lim="400000"/>
          </a:ln>
        </p:spPr>
      </p:pic>
      <p:sp>
        <p:nvSpPr>
          <p:cNvPr id="364" name="Shape 364"/>
          <p:cNvSpPr/>
          <p:nvPr/>
        </p:nvSpPr>
        <p:spPr>
          <a:xfrm>
            <a:off x="3232512" y="2624225"/>
            <a:ext cx="576819"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defRPr sz="1600" b="1">
                <a:latin typeface="Calibri"/>
                <a:ea typeface="Calibri"/>
                <a:cs typeface="Calibri"/>
                <a:sym typeface="Calibri"/>
              </a:defRPr>
            </a:lvl1pPr>
          </a:lstStyle>
          <a:p>
            <a:r>
              <a:t>Proxy</a:t>
            </a:r>
          </a:p>
        </p:txBody>
      </p:sp>
      <p:sp>
        <p:nvSpPr>
          <p:cNvPr id="365" name="Shape 365"/>
          <p:cNvSpPr/>
          <p:nvPr/>
        </p:nvSpPr>
        <p:spPr>
          <a:xfrm>
            <a:off x="1544117" y="3031145"/>
            <a:ext cx="9103766" cy="1"/>
          </a:xfrm>
          <a:prstGeom prst="line">
            <a:avLst/>
          </a:prstGeom>
          <a:ln w="12700">
            <a:solidFill>
              <a:srgbClr val="4F81BD"/>
            </a:solidFill>
            <a:custDash>
              <a:ds d="200000" sp="200000"/>
            </a:custDash>
            <a:miter lim="400000"/>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366" name="Shape 366"/>
          <p:cNvSpPr/>
          <p:nvPr/>
        </p:nvSpPr>
        <p:spPr>
          <a:xfrm flipV="1">
            <a:off x="6026492" y="1064678"/>
            <a:ext cx="1" cy="3932935"/>
          </a:xfrm>
          <a:prstGeom prst="line">
            <a:avLst/>
          </a:prstGeom>
          <a:ln w="12700">
            <a:solidFill>
              <a:srgbClr val="4F81BD"/>
            </a:solidFill>
            <a:custDash>
              <a:ds d="200000" sp="200000"/>
            </a:custDash>
            <a:miter lim="400000"/>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367" name="Shape 367"/>
          <p:cNvSpPr/>
          <p:nvPr/>
        </p:nvSpPr>
        <p:spPr>
          <a:xfrm>
            <a:off x="7525503" y="2624225"/>
            <a:ext cx="791330"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defRPr sz="1600" b="1">
                <a:latin typeface="Calibri"/>
                <a:ea typeface="Calibri"/>
                <a:cs typeface="Calibri"/>
                <a:sym typeface="Calibri"/>
              </a:defRPr>
            </a:lvl1pPr>
          </a:lstStyle>
          <a:p>
            <a:r>
              <a:t>Chained</a:t>
            </a:r>
          </a:p>
        </p:txBody>
      </p:sp>
      <p:sp>
        <p:nvSpPr>
          <p:cNvPr id="368" name="Shape 368"/>
          <p:cNvSpPr/>
          <p:nvPr/>
        </p:nvSpPr>
        <p:spPr>
          <a:xfrm>
            <a:off x="2939716" y="4684453"/>
            <a:ext cx="1240989"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defRPr sz="1600" b="1">
                <a:latin typeface="Calibri"/>
                <a:ea typeface="Calibri"/>
                <a:cs typeface="Calibri"/>
                <a:sym typeface="Calibri"/>
              </a:defRPr>
            </a:lvl1pPr>
          </a:lstStyle>
          <a:p>
            <a:r>
              <a:t>Shared Cache</a:t>
            </a:r>
          </a:p>
        </p:txBody>
      </p:sp>
      <p:sp>
        <p:nvSpPr>
          <p:cNvPr id="369" name="Shape 369"/>
          <p:cNvSpPr/>
          <p:nvPr/>
        </p:nvSpPr>
        <p:spPr>
          <a:xfrm>
            <a:off x="7079292" y="4684453"/>
            <a:ext cx="2231887"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defRPr sz="1600" b="1">
                <a:latin typeface="Calibri"/>
                <a:ea typeface="Calibri"/>
                <a:cs typeface="Calibri"/>
                <a:sym typeface="Calibri"/>
              </a:defRPr>
            </a:lvl1pPr>
          </a:lstStyle>
          <a:p>
            <a:r>
              <a:t>Asynchronous Messaging</a:t>
            </a:r>
          </a:p>
        </p:txBody>
      </p:sp>
      <p:sp>
        <p:nvSpPr>
          <p:cNvPr id="370" name="Shape 370"/>
          <p:cNvSpPr/>
          <p:nvPr/>
        </p:nvSpPr>
        <p:spPr>
          <a:xfrm>
            <a:off x="3504545" y="5461812"/>
            <a:ext cx="4837272" cy="574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defRPr sz="1600" u="sng">
                <a:solidFill>
                  <a:srgbClr val="0000FF"/>
                </a:solidFill>
                <a:uFill>
                  <a:solidFill>
                    <a:srgbClr val="0000FF"/>
                  </a:solidFill>
                </a:uFill>
                <a:latin typeface="Calibri"/>
                <a:ea typeface="Calibri"/>
                <a:cs typeface="Calibri"/>
                <a:sym typeface="Calibri"/>
                <a:hlinkClick r:id="rId6"/>
              </a:defRPr>
            </a:lvl1pPr>
          </a:lstStyle>
          <a:p>
            <a:pPr>
              <a:defRPr u="none">
                <a:solidFill>
                  <a:srgbClr val="000000"/>
                </a:solidFill>
                <a:uFillTx/>
              </a:defRPr>
            </a:pPr>
            <a:r>
              <a:rPr u="sng">
                <a:solidFill>
                  <a:srgbClr val="0000FF"/>
                </a:solidFill>
                <a:uFill>
                  <a:solidFill>
                    <a:srgbClr val="0000FF"/>
                  </a:solidFill>
                </a:uFill>
                <a:hlinkClick r:id="rId6"/>
              </a:rPr>
              <a:t>https://dzone.com/articles/microservice-design-patterns</a:t>
            </a:r>
          </a:p>
        </p:txBody>
      </p:sp>
    </p:spTree>
  </p:cSld>
  <p:clrMapOvr>
    <a:masterClrMapping/>
  </p:clrMapOvr>
  <p:transition xmlns:p14="http://schemas.microsoft.com/office/powerpoint/2010/mai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Shape 372"/>
          <p:cNvSpPr/>
          <p:nvPr/>
        </p:nvSpPr>
        <p:spPr>
          <a:xfrm>
            <a:off x="4177029" y="487853"/>
            <a:ext cx="38379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solidFill>
                  <a:srgbClr val="FFFFFF"/>
                </a:solidFill>
                <a:latin typeface="Calibri"/>
                <a:ea typeface="Calibri"/>
                <a:cs typeface="Calibri"/>
                <a:sym typeface="Calibri"/>
              </a:defRPr>
            </a:lvl1pPr>
          </a:lstStyle>
          <a:p>
            <a:r>
              <a:t>微服务生态系统</a:t>
            </a:r>
          </a:p>
        </p:txBody>
      </p:sp>
      <p:sp>
        <p:nvSpPr>
          <p:cNvPr id="373" name="Shape 373"/>
          <p:cNvSpPr/>
          <p:nvPr/>
        </p:nvSpPr>
        <p:spPr>
          <a:xfrm>
            <a:off x="1429207" y="1276501"/>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pic>
        <p:nvPicPr>
          <p:cNvPr id="374" name="pasted-image.png"/>
          <p:cNvPicPr>
            <a:picLocks noChangeAspect="1"/>
          </p:cNvPicPr>
          <p:nvPr/>
        </p:nvPicPr>
        <p:blipFill>
          <a:blip r:embed="rId2">
            <a:extLst/>
          </a:blip>
          <a:stretch>
            <a:fillRect/>
          </a:stretch>
        </p:blipFill>
        <p:spPr>
          <a:xfrm>
            <a:off x="1304796" y="1405511"/>
            <a:ext cx="9582408" cy="4694608"/>
          </a:xfrm>
          <a:prstGeom prst="rect">
            <a:avLst/>
          </a:prstGeom>
          <a:ln w="12700">
            <a:miter lim="400000"/>
          </a:ln>
        </p:spPr>
      </p:pic>
    </p:spTree>
  </p:cSld>
  <p:clrMapOvr>
    <a:masterClrMapping/>
  </p:clrMapOvr>
  <p:transition xmlns:p14="http://schemas.microsoft.com/office/powerpoint/2010/main" spd="slow"/>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76" name="Shape 376"/>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23</a:t>
            </a:fld>
            <a:endParaRPr spc="109">
              <a:solidFill>
                <a:srgbClr val="929396"/>
              </a:solidFill>
            </a:endParaRPr>
          </a:p>
        </p:txBody>
      </p:sp>
      <p:sp>
        <p:nvSpPr>
          <p:cNvPr id="377" name="Shape 377"/>
          <p:cNvSpPr/>
          <p:nvPr/>
        </p:nvSpPr>
        <p:spPr>
          <a:xfrm>
            <a:off x="4977130" y="190111"/>
            <a:ext cx="22377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注册发现</a:t>
            </a:r>
          </a:p>
        </p:txBody>
      </p:sp>
      <p:sp>
        <p:nvSpPr>
          <p:cNvPr id="378" name="Shape 378"/>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pic>
        <p:nvPicPr>
          <p:cNvPr id="379" name="pasted-image.png"/>
          <p:cNvPicPr>
            <a:picLocks noChangeAspect="1"/>
          </p:cNvPicPr>
          <p:nvPr/>
        </p:nvPicPr>
        <p:blipFill>
          <a:blip r:embed="rId2">
            <a:extLst/>
          </a:blip>
          <a:stretch>
            <a:fillRect/>
          </a:stretch>
        </p:blipFill>
        <p:spPr>
          <a:xfrm>
            <a:off x="4003208" y="1631494"/>
            <a:ext cx="3532162" cy="2172323"/>
          </a:xfrm>
          <a:prstGeom prst="rect">
            <a:avLst/>
          </a:prstGeom>
          <a:ln w="12700">
            <a:miter lim="400000"/>
          </a:ln>
        </p:spPr>
      </p:pic>
      <p:sp>
        <p:nvSpPr>
          <p:cNvPr id="380" name="Shape 380"/>
          <p:cNvSpPr/>
          <p:nvPr/>
        </p:nvSpPr>
        <p:spPr>
          <a:xfrm>
            <a:off x="3992097" y="4120110"/>
            <a:ext cx="4382188" cy="1166813"/>
          </a:xfrm>
          <a:prstGeom prst="rect">
            <a:avLst/>
          </a:prstGeom>
          <a:ln w="12700">
            <a:miter lim="400000"/>
          </a:ln>
          <a:extLst>
            <a:ext uri="{C572A759-6A51-4108-AA02-DFA0A04FC94B}">
              <ma14:wrappingTextBoxFlag xmlns:ma14="http://schemas.microsoft.com/office/mac/drawingml/2011/main" val="1"/>
            </a:ext>
          </a:extLst>
        </p:spPr>
        <p:txBody>
          <a:bodyPr wrap="none" lIns="34290" tIns="34290" rIns="34290" bIns="34290">
            <a:spAutoFit/>
          </a:bodyPr>
          <a:lstStyle/>
          <a:p>
            <a:pPr marL="336869" lvl="2" indent="-336869" defTabSz="410765">
              <a:spcBef>
                <a:spcPts val="800"/>
              </a:spcBef>
              <a:buClr>
                <a:srgbClr val="00B56E"/>
              </a:buClr>
              <a:buSzPct val="100000"/>
              <a:buFont typeface="Lucida Grande"/>
              <a:buChar char="■"/>
              <a:defRPr sz="2000">
                <a:latin typeface="Calibri"/>
                <a:ea typeface="Calibri"/>
                <a:cs typeface="Calibri"/>
                <a:sym typeface="Calibri"/>
              </a:defRPr>
            </a:pPr>
            <a:r>
              <a:t>服务重启/升级后的IP地址变化</a:t>
            </a:r>
          </a:p>
          <a:p>
            <a:pPr marL="336869" lvl="2" indent="-336869" defTabSz="410765">
              <a:spcBef>
                <a:spcPts val="800"/>
              </a:spcBef>
              <a:buClr>
                <a:srgbClr val="00B56E"/>
              </a:buClr>
              <a:buSzPct val="100000"/>
              <a:buFont typeface="Lucida Grande"/>
              <a:buChar char="■"/>
              <a:defRPr sz="2000">
                <a:latin typeface="Calibri"/>
                <a:ea typeface="Calibri"/>
                <a:cs typeface="Calibri"/>
                <a:sym typeface="Calibri"/>
              </a:defRPr>
            </a:pPr>
            <a:r>
              <a:t>水平伸缩后服务的实例数量变化</a:t>
            </a:r>
          </a:p>
          <a:p>
            <a:pPr marL="336869" lvl="2" indent="-336869" defTabSz="410765">
              <a:spcBef>
                <a:spcPts val="800"/>
              </a:spcBef>
              <a:buClr>
                <a:srgbClr val="00B56E"/>
              </a:buClr>
              <a:buSzPct val="100000"/>
              <a:buFont typeface="Lucida Grande"/>
              <a:buChar char="■"/>
              <a:defRPr sz="2000">
                <a:latin typeface="Calibri"/>
                <a:ea typeface="Calibri"/>
                <a:cs typeface="Calibri"/>
                <a:sym typeface="Calibri"/>
              </a:defRPr>
            </a:pPr>
            <a:r>
              <a:t>同一个结点运行多个服务(端口不同)</a:t>
            </a:r>
          </a:p>
        </p:txBody>
      </p:sp>
    </p:spTree>
  </p:cSld>
  <p:clrMapOvr>
    <a:masterClrMapping/>
  </p:clrMapOvr>
  <p:transition xmlns:p14="http://schemas.microsoft.com/office/powerpoint/2010/main" spd="slow"/>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2" name="Shape 382"/>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24</a:t>
            </a:fld>
            <a:endParaRPr spc="109">
              <a:solidFill>
                <a:srgbClr val="929396"/>
              </a:solidFill>
            </a:endParaRPr>
          </a:p>
        </p:txBody>
      </p:sp>
      <p:sp>
        <p:nvSpPr>
          <p:cNvPr id="383" name="Shape 383"/>
          <p:cNvSpPr/>
          <p:nvPr/>
        </p:nvSpPr>
        <p:spPr>
          <a:xfrm>
            <a:off x="4977130" y="190111"/>
            <a:ext cx="22377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集中配置</a:t>
            </a:r>
          </a:p>
        </p:txBody>
      </p:sp>
      <p:sp>
        <p:nvSpPr>
          <p:cNvPr id="384" name="Shape 384"/>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pic>
        <p:nvPicPr>
          <p:cNvPr id="385" name="pasted-image.png"/>
          <p:cNvPicPr>
            <a:picLocks noChangeAspect="1"/>
          </p:cNvPicPr>
          <p:nvPr/>
        </p:nvPicPr>
        <p:blipFill>
          <a:blip r:embed="rId2">
            <a:extLst/>
          </a:blip>
          <a:stretch>
            <a:fillRect/>
          </a:stretch>
        </p:blipFill>
        <p:spPr>
          <a:xfrm>
            <a:off x="1876570" y="1189619"/>
            <a:ext cx="4675424" cy="4885904"/>
          </a:xfrm>
          <a:prstGeom prst="rect">
            <a:avLst/>
          </a:prstGeom>
          <a:ln w="12700">
            <a:miter lim="400000"/>
          </a:ln>
        </p:spPr>
      </p:pic>
      <p:sp>
        <p:nvSpPr>
          <p:cNvPr id="386" name="Shape 386"/>
          <p:cNvSpPr/>
          <p:nvPr/>
        </p:nvSpPr>
        <p:spPr>
          <a:xfrm>
            <a:off x="6300505" y="2084795"/>
            <a:ext cx="3818254" cy="1121094"/>
          </a:xfrm>
          <a:prstGeom prst="rect">
            <a:avLst/>
          </a:prstGeom>
          <a:ln w="12700">
            <a:miter lim="400000"/>
          </a:ln>
          <a:extLst>
            <a:ext uri="{C572A759-6A51-4108-AA02-DFA0A04FC94B}">
              <ma14:wrappingTextBoxFlag xmlns:ma14="http://schemas.microsoft.com/office/mac/drawingml/2011/main" val="1"/>
            </a:ext>
          </a:extLst>
        </p:spPr>
        <p:txBody>
          <a:bodyPr wrap="none" lIns="34290" tIns="34290" rIns="34290" bIns="34290">
            <a:spAutoFit/>
          </a:bodyPr>
          <a:lstStyle/>
          <a:p>
            <a:pPr marL="336869" lvl="2" indent="-336869" defTabSz="410765">
              <a:spcBef>
                <a:spcPts val="800"/>
              </a:spcBef>
              <a:buClr>
                <a:srgbClr val="00B56E"/>
              </a:buClr>
              <a:buSzPct val="100000"/>
              <a:buFont typeface="Lucida Grande"/>
              <a:buChar char="■"/>
              <a:defRPr sz="2000">
                <a:latin typeface="Calibri"/>
                <a:ea typeface="Calibri"/>
                <a:cs typeface="Calibri"/>
                <a:sym typeface="Calibri"/>
              </a:defRPr>
            </a:pPr>
            <a:r>
              <a:t>如何动态更新服务的配置信息</a:t>
            </a:r>
          </a:p>
          <a:p>
            <a:pPr marL="336869" lvl="2" indent="-336869" defTabSz="410765">
              <a:spcBef>
                <a:spcPts val="800"/>
              </a:spcBef>
              <a:buClr>
                <a:srgbClr val="00B56E"/>
              </a:buClr>
              <a:buSzPct val="100000"/>
              <a:buFont typeface="Lucida Grande"/>
              <a:buChar char="■"/>
              <a:defRPr sz="2000">
                <a:latin typeface="Calibri"/>
                <a:ea typeface="Calibri"/>
                <a:cs typeface="Calibri"/>
                <a:sym typeface="Calibri"/>
              </a:defRPr>
            </a:pPr>
            <a:r>
              <a:t>如何同步多实例间的配置变更</a:t>
            </a:r>
          </a:p>
          <a:p>
            <a:pPr marL="336869" lvl="2" indent="-336869" defTabSz="410765">
              <a:spcBef>
                <a:spcPts val="800"/>
              </a:spcBef>
              <a:buClr>
                <a:srgbClr val="00B56E"/>
              </a:buClr>
              <a:buSzPct val="100000"/>
              <a:buFont typeface="Lucida Grande"/>
              <a:buChar char="■"/>
              <a:defRPr sz="2000">
                <a:latin typeface="Calibri"/>
                <a:ea typeface="Calibri"/>
                <a:cs typeface="Calibri"/>
                <a:sym typeface="Calibri"/>
              </a:defRPr>
            </a:pPr>
            <a:r>
              <a:t>配置的追溯/回滚以及版本管理</a:t>
            </a:r>
          </a:p>
        </p:txBody>
      </p:sp>
    </p:spTree>
  </p:cSld>
  <p:clrMapOvr>
    <a:masterClrMapping/>
  </p:clrMapOvr>
  <p:transition xmlns:p14="http://schemas.microsoft.com/office/powerpoint/2010/main" spd="slow"/>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8" name="Shape 388"/>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25</a:t>
            </a:fld>
            <a:endParaRPr spc="109">
              <a:solidFill>
                <a:srgbClr val="929396"/>
              </a:solidFill>
            </a:endParaRPr>
          </a:p>
        </p:txBody>
      </p:sp>
      <p:sp>
        <p:nvSpPr>
          <p:cNvPr id="389" name="Shape 389"/>
          <p:cNvSpPr/>
          <p:nvPr/>
        </p:nvSpPr>
        <p:spPr>
          <a:xfrm>
            <a:off x="4428363" y="190111"/>
            <a:ext cx="3335274" cy="739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容错(Resilient)</a:t>
            </a:r>
          </a:p>
        </p:txBody>
      </p:sp>
      <p:sp>
        <p:nvSpPr>
          <p:cNvPr id="390" name="Shape 390"/>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pic>
        <p:nvPicPr>
          <p:cNvPr id="391" name="pasted-image.png"/>
          <p:cNvPicPr>
            <a:picLocks noChangeAspect="1"/>
          </p:cNvPicPr>
          <p:nvPr/>
        </p:nvPicPr>
        <p:blipFill>
          <a:blip r:embed="rId2">
            <a:extLst/>
          </a:blip>
          <a:stretch>
            <a:fillRect/>
          </a:stretch>
        </p:blipFill>
        <p:spPr>
          <a:xfrm>
            <a:off x="3628597" y="3519821"/>
            <a:ext cx="4459914" cy="2648835"/>
          </a:xfrm>
          <a:prstGeom prst="rect">
            <a:avLst/>
          </a:prstGeom>
          <a:ln w="12700">
            <a:miter lim="400000"/>
          </a:ln>
        </p:spPr>
      </p:pic>
      <p:grpSp>
        <p:nvGrpSpPr>
          <p:cNvPr id="395" name="Group 395"/>
          <p:cNvGrpSpPr/>
          <p:nvPr/>
        </p:nvGrpSpPr>
        <p:grpSpPr>
          <a:xfrm>
            <a:off x="3320222" y="1422315"/>
            <a:ext cx="5450727" cy="1656992"/>
            <a:chOff x="0" y="0"/>
            <a:chExt cx="5450725" cy="1656990"/>
          </a:xfrm>
        </p:grpSpPr>
        <p:sp>
          <p:nvSpPr>
            <p:cNvPr id="392" name="Shape 392"/>
            <p:cNvSpPr/>
            <p:nvPr/>
          </p:nvSpPr>
          <p:spPr>
            <a:xfrm>
              <a:off x="0" y="641805"/>
              <a:ext cx="5240182" cy="3733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34290" tIns="34290" rIns="34290" bIns="34290" numCol="1" anchor="t">
              <a:spAutoFit/>
            </a:bodyPr>
            <a:lstStyle/>
            <a:p>
              <a:pPr marL="336869" lvl="2" indent="-336869" defTabSz="410765">
                <a:spcBef>
                  <a:spcPts val="800"/>
                </a:spcBef>
                <a:buClr>
                  <a:srgbClr val="00B56E"/>
                </a:buClr>
                <a:buSzPct val="100000"/>
                <a:buFont typeface="Lucida Grande"/>
                <a:buChar char="■"/>
                <a:defRPr sz="2000">
                  <a:latin typeface="Calibri"/>
                  <a:ea typeface="Calibri"/>
                  <a:cs typeface="Calibri"/>
                  <a:sym typeface="Calibri"/>
                </a:defRPr>
              </a:pPr>
              <a:r>
                <a:t>降级 -  关闭非核心业务，保证核心业务可用</a:t>
              </a:r>
            </a:p>
          </p:txBody>
        </p:sp>
        <p:sp>
          <p:nvSpPr>
            <p:cNvPr id="393" name="Shape 393"/>
            <p:cNvSpPr/>
            <p:nvPr/>
          </p:nvSpPr>
          <p:spPr>
            <a:xfrm>
              <a:off x="13967" y="0"/>
              <a:ext cx="5436759" cy="3733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34290" tIns="34290" rIns="34290" bIns="34290" numCol="1" anchor="t">
              <a:spAutoFit/>
            </a:bodyPr>
            <a:lstStyle/>
            <a:p>
              <a:pPr marL="336869" lvl="2" indent="-336869" defTabSz="410765">
                <a:spcBef>
                  <a:spcPts val="800"/>
                </a:spcBef>
                <a:buClr>
                  <a:srgbClr val="00B56E"/>
                </a:buClr>
                <a:buSzPct val="100000"/>
                <a:buFont typeface="Lucida Grande"/>
                <a:buChar char="■"/>
                <a:defRPr sz="2000">
                  <a:latin typeface="Calibri"/>
                  <a:ea typeface="Calibri"/>
                  <a:cs typeface="Calibri"/>
                  <a:sym typeface="Calibri"/>
                </a:defRPr>
              </a:pPr>
              <a:r>
                <a:t>限流 - 请求超过处理能力，采用某种策略丢弃</a:t>
              </a:r>
            </a:p>
          </p:txBody>
        </p:sp>
        <p:sp>
          <p:nvSpPr>
            <p:cNvPr id="394" name="Shape 394"/>
            <p:cNvSpPr/>
            <p:nvPr/>
          </p:nvSpPr>
          <p:spPr>
            <a:xfrm>
              <a:off x="7859" y="1283610"/>
              <a:ext cx="5240182" cy="3733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34290" tIns="34290" rIns="34290" bIns="34290" numCol="1" anchor="t">
              <a:spAutoFit/>
            </a:bodyPr>
            <a:lstStyle/>
            <a:p>
              <a:pPr marL="336869" lvl="2" indent="-336869" defTabSz="410765">
                <a:spcBef>
                  <a:spcPts val="800"/>
                </a:spcBef>
                <a:buClr>
                  <a:srgbClr val="00B56E"/>
                </a:buClr>
                <a:buSzPct val="100000"/>
                <a:buFont typeface="Lucida Grande"/>
                <a:buChar char="■"/>
                <a:defRPr sz="2000">
                  <a:latin typeface="Calibri"/>
                  <a:ea typeface="Calibri"/>
                  <a:cs typeface="Calibri"/>
                  <a:sym typeface="Calibri"/>
                </a:defRPr>
              </a:pPr>
              <a:r>
                <a:t>熔断 -  避免某个服务不可用导致的故障蔓延</a:t>
              </a:r>
            </a:p>
          </p:txBody>
        </p:sp>
      </p:grpSp>
    </p:spTree>
  </p:cSld>
  <p:clrMapOvr>
    <a:masterClrMapping/>
  </p:clrMapOvr>
  <p:transition xmlns:p14="http://schemas.microsoft.com/office/powerpoint/2010/main" spd="slow"/>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7" name="Shape 397"/>
          <p:cNvSpPr/>
          <p:nvPr/>
        </p:nvSpPr>
        <p:spPr>
          <a:xfrm>
            <a:off x="7726431" y="1541618"/>
            <a:ext cx="2134437" cy="2520008"/>
          </a:xfrm>
          <a:prstGeom prst="rect">
            <a:avLst/>
          </a:prstGeom>
          <a:solidFill>
            <a:srgbClr val="FFFFFF"/>
          </a:solidFill>
          <a:ln w="38100">
            <a:solidFill>
              <a:srgbClr val="D93F2A"/>
            </a:solidFill>
            <a:custDash>
              <a:ds d="200000" sp="200000"/>
            </a:custDash>
            <a:miter lim="400000"/>
          </a:ln>
        </p:spPr>
        <p:txBody>
          <a:bodyPr lIns="45719" rIns="45719" anchor="ctr"/>
          <a:lstStyle/>
          <a:p>
            <a:pPr defTabSz="321468">
              <a:defRPr sz="1600">
                <a:latin typeface="Calibri"/>
                <a:ea typeface="Calibri"/>
                <a:cs typeface="Calibri"/>
                <a:sym typeface="Calibri"/>
              </a:defRPr>
            </a:pPr>
            <a:endParaRPr/>
          </a:p>
        </p:txBody>
      </p:sp>
      <p:sp>
        <p:nvSpPr>
          <p:cNvPr id="398" name="Shape 398"/>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26</a:t>
            </a:fld>
            <a:endParaRPr spc="109">
              <a:solidFill>
                <a:srgbClr val="929396"/>
              </a:solidFill>
            </a:endParaRPr>
          </a:p>
        </p:txBody>
      </p:sp>
      <p:sp>
        <p:nvSpPr>
          <p:cNvPr id="399" name="Shape 399"/>
          <p:cNvSpPr/>
          <p:nvPr/>
        </p:nvSpPr>
        <p:spPr>
          <a:xfrm>
            <a:off x="4177029" y="190111"/>
            <a:ext cx="38379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微服务生态系统</a:t>
            </a:r>
          </a:p>
        </p:txBody>
      </p:sp>
      <p:sp>
        <p:nvSpPr>
          <p:cNvPr id="400" name="Shape 400"/>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401" name="Shape 401"/>
          <p:cNvSpPr/>
          <p:nvPr/>
        </p:nvSpPr>
        <p:spPr>
          <a:xfrm>
            <a:off x="3326160" y="2227022"/>
            <a:ext cx="4368213" cy="485609"/>
          </a:xfrm>
          <a:prstGeom prst="roundRect">
            <a:avLst>
              <a:gd name="adj" fmla="val 27583"/>
            </a:avLst>
          </a:prstGeom>
          <a:solidFill>
            <a:srgbClr val="9A403E"/>
          </a:solidFill>
          <a:ln w="12700">
            <a:miter lim="400000"/>
          </a:ln>
          <a:extLst>
            <a:ext uri="{C572A759-6A51-4108-AA02-DFA0A04FC94B}">
              <ma14:wrappingTextBoxFlag xmlns:ma14="http://schemas.microsoft.com/office/mac/drawingml/2011/main" val="1"/>
            </a:ext>
          </a:extLst>
        </p:spPr>
        <p:txBody>
          <a:bodyPr lIns="45719" rIns="45719" anchor="ctr"/>
          <a:lstStyle>
            <a:lvl1pPr algn="ctr" defTabSz="321468">
              <a:defRPr sz="1600">
                <a:solidFill>
                  <a:srgbClr val="FFFFFF"/>
                </a:solidFill>
                <a:latin typeface="Calibri"/>
                <a:ea typeface="Calibri"/>
                <a:cs typeface="Calibri"/>
                <a:sym typeface="Calibri"/>
              </a:defRPr>
            </a:lvl1pPr>
          </a:lstStyle>
          <a:p>
            <a:r>
              <a:t>API网关/Edge Service</a:t>
            </a:r>
          </a:p>
        </p:txBody>
      </p:sp>
      <p:grpSp>
        <p:nvGrpSpPr>
          <p:cNvPr id="405" name="Group 405"/>
          <p:cNvGrpSpPr/>
          <p:nvPr/>
        </p:nvGrpSpPr>
        <p:grpSpPr>
          <a:xfrm>
            <a:off x="4919737" y="1668871"/>
            <a:ext cx="770860" cy="475512"/>
            <a:chOff x="385429" y="0"/>
            <a:chExt cx="770859" cy="475511"/>
          </a:xfrm>
        </p:grpSpPr>
        <p:sp>
          <p:nvSpPr>
            <p:cNvPr id="402" name="Shape 402"/>
            <p:cNvSpPr/>
            <p:nvPr/>
          </p:nvSpPr>
          <p:spPr>
            <a:xfrm flipH="1">
              <a:off x="770859" y="0"/>
              <a:ext cx="1" cy="475512"/>
            </a:xfrm>
            <a:prstGeom prst="line">
              <a:avLst/>
            </a:prstGeom>
            <a:noFill/>
            <a:ln w="50800" cap="flat">
              <a:solidFill>
                <a:srgbClr val="4F81BD"/>
              </a:solidFill>
              <a:prstDash val="solid"/>
              <a:bevel/>
              <a:tailEnd type="triangle" w="med" len="med"/>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sp>
          <p:nvSpPr>
            <p:cNvPr id="403" name="Shape 403"/>
            <p:cNvSpPr/>
            <p:nvPr/>
          </p:nvSpPr>
          <p:spPr>
            <a:xfrm flipH="1">
              <a:off x="385429" y="0"/>
              <a:ext cx="1" cy="475512"/>
            </a:xfrm>
            <a:prstGeom prst="line">
              <a:avLst/>
            </a:prstGeom>
            <a:noFill/>
            <a:ln w="50800" cap="flat">
              <a:solidFill>
                <a:srgbClr val="4F81BD"/>
              </a:solidFill>
              <a:prstDash val="solid"/>
              <a:bevel/>
              <a:tailEnd type="triangle" w="med" len="med"/>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sp>
          <p:nvSpPr>
            <p:cNvPr id="404" name="Shape 404"/>
            <p:cNvSpPr/>
            <p:nvPr/>
          </p:nvSpPr>
          <p:spPr>
            <a:xfrm>
              <a:off x="1156289" y="0"/>
              <a:ext cx="1" cy="475512"/>
            </a:xfrm>
            <a:prstGeom prst="line">
              <a:avLst/>
            </a:prstGeom>
            <a:noFill/>
            <a:ln w="50800" cap="flat">
              <a:solidFill>
                <a:srgbClr val="4F81BD"/>
              </a:solidFill>
              <a:prstDash val="solid"/>
              <a:bevel/>
              <a:tailEnd type="triangle" w="med" len="med"/>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grpSp>
      <p:sp>
        <p:nvSpPr>
          <p:cNvPr id="406" name="Shape 406"/>
          <p:cNvSpPr/>
          <p:nvPr/>
        </p:nvSpPr>
        <p:spPr>
          <a:xfrm>
            <a:off x="5792660" y="3476531"/>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07" name="Shape 407"/>
          <p:cNvSpPr/>
          <p:nvPr/>
        </p:nvSpPr>
        <p:spPr>
          <a:xfrm>
            <a:off x="5202113" y="3484240"/>
            <a:ext cx="308324" cy="308323"/>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08" name="Shape 408"/>
          <p:cNvSpPr/>
          <p:nvPr/>
        </p:nvSpPr>
        <p:spPr>
          <a:xfrm>
            <a:off x="4611539" y="3491948"/>
            <a:ext cx="308324" cy="308323"/>
          </a:xfrm>
          <a:prstGeom prst="ellipse">
            <a:avLst/>
          </a:prstGeom>
          <a:solidFill>
            <a:srgbClr val="C0504D"/>
          </a:solidFill>
          <a:ln w="12700">
            <a:solidFill>
              <a:srgbClr val="8C3A38"/>
            </a:solidFill>
            <a:bevel/>
          </a:ln>
          <a:effectLst>
            <a:outerShdw blurRad="25400" dist="12700" dir="5400000" rotWithShape="0">
              <a:srgbClr val="000000">
                <a:alpha val="35000"/>
              </a:srgbClr>
            </a:outerShdw>
          </a:effectLst>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09" name="Shape 409"/>
          <p:cNvSpPr/>
          <p:nvPr/>
        </p:nvSpPr>
        <p:spPr>
          <a:xfrm>
            <a:off x="5202113" y="2874582"/>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10" name="Shape 410"/>
          <p:cNvSpPr/>
          <p:nvPr/>
        </p:nvSpPr>
        <p:spPr>
          <a:xfrm>
            <a:off x="6881948" y="3476735"/>
            <a:ext cx="308323" cy="308323"/>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11" name="Shape 411"/>
          <p:cNvSpPr/>
          <p:nvPr/>
        </p:nvSpPr>
        <p:spPr>
          <a:xfrm>
            <a:off x="6314498" y="3469027"/>
            <a:ext cx="308323" cy="308323"/>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12" name="Shape 412"/>
          <p:cNvSpPr/>
          <p:nvPr/>
        </p:nvSpPr>
        <p:spPr>
          <a:xfrm>
            <a:off x="6314498" y="2867077"/>
            <a:ext cx="308323" cy="308324"/>
          </a:xfrm>
          <a:prstGeom prst="ellipse">
            <a:avLst/>
          </a:prstGeom>
          <a:solidFill>
            <a:srgbClr val="C0504D"/>
          </a:solidFill>
          <a:ln w="12700">
            <a:solidFill>
              <a:srgbClr val="8C3A38"/>
            </a:solidFill>
            <a:bevel/>
          </a:ln>
          <a:effectLst>
            <a:outerShdw blurRad="25400" dist="12700" dir="5400000" rotWithShape="0">
              <a:srgbClr val="000000">
                <a:alpha val="35000"/>
              </a:srgbClr>
            </a:outerShdw>
          </a:effectLst>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13" name="Shape 413"/>
          <p:cNvSpPr/>
          <p:nvPr/>
        </p:nvSpPr>
        <p:spPr>
          <a:xfrm>
            <a:off x="5504698" y="3220031"/>
            <a:ext cx="313282" cy="272982"/>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414" name="Shape 414"/>
          <p:cNvSpPr/>
          <p:nvPr/>
        </p:nvSpPr>
        <p:spPr>
          <a:xfrm>
            <a:off x="5347331" y="3256788"/>
            <a:ext cx="1" cy="169829"/>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415" name="Shape 415"/>
          <p:cNvSpPr/>
          <p:nvPr/>
        </p:nvSpPr>
        <p:spPr>
          <a:xfrm>
            <a:off x="6470181" y="3247859"/>
            <a:ext cx="1" cy="178758"/>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416" name="Shape 416"/>
          <p:cNvSpPr/>
          <p:nvPr/>
        </p:nvSpPr>
        <p:spPr>
          <a:xfrm>
            <a:off x="6586407" y="3245583"/>
            <a:ext cx="313282" cy="272983"/>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417" name="Shape 417"/>
          <p:cNvSpPr/>
          <p:nvPr/>
        </p:nvSpPr>
        <p:spPr>
          <a:xfrm flipV="1">
            <a:off x="6072629" y="3227359"/>
            <a:ext cx="288648" cy="288647"/>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418" name="Shape 418"/>
          <p:cNvSpPr/>
          <p:nvPr/>
        </p:nvSpPr>
        <p:spPr>
          <a:xfrm flipV="1">
            <a:off x="4895667" y="3204287"/>
            <a:ext cx="288648" cy="288647"/>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419" name="Shape 419"/>
          <p:cNvSpPr/>
          <p:nvPr/>
        </p:nvSpPr>
        <p:spPr>
          <a:xfrm>
            <a:off x="3335784" y="3360463"/>
            <a:ext cx="3938767" cy="1"/>
          </a:xfrm>
          <a:prstGeom prst="line">
            <a:avLst/>
          </a:prstGeom>
          <a:ln w="12700">
            <a:solidFill>
              <a:srgbClr val="4F81BD"/>
            </a:solidFill>
            <a:custDash>
              <a:ds d="600000" sp="600000"/>
            </a:custDash>
            <a:miter lim="400000"/>
          </a:ln>
        </p:spPr>
        <p:txBody>
          <a:bodyPr lIns="45719" rIns="45719"/>
          <a:lstStyle/>
          <a:p>
            <a:pPr defTabSz="321468">
              <a:defRPr sz="1100">
                <a:latin typeface="+mn-lt"/>
                <a:ea typeface="+mn-ea"/>
                <a:cs typeface="+mn-cs"/>
                <a:sym typeface="Helvetica"/>
              </a:defRPr>
            </a:pPr>
            <a:endParaRPr/>
          </a:p>
        </p:txBody>
      </p:sp>
      <p:sp>
        <p:nvSpPr>
          <p:cNvPr id="420" name="Shape 420"/>
          <p:cNvSpPr/>
          <p:nvPr/>
        </p:nvSpPr>
        <p:spPr>
          <a:xfrm>
            <a:off x="2013348" y="4131080"/>
            <a:ext cx="866141" cy="35052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2000" b="1">
                <a:latin typeface="Calibri"/>
                <a:ea typeface="Calibri"/>
                <a:cs typeface="Calibri"/>
                <a:sym typeface="Calibri"/>
              </a:defRPr>
            </a:lvl1pPr>
          </a:lstStyle>
          <a:p>
            <a:r>
              <a:t>支撑层</a:t>
            </a:r>
          </a:p>
        </p:txBody>
      </p:sp>
      <p:sp>
        <p:nvSpPr>
          <p:cNvPr id="421" name="Shape 421"/>
          <p:cNvSpPr/>
          <p:nvPr/>
        </p:nvSpPr>
        <p:spPr>
          <a:xfrm>
            <a:off x="1872734" y="4843792"/>
            <a:ext cx="1120141" cy="35052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2000" b="1">
                <a:latin typeface="Calibri"/>
                <a:ea typeface="Calibri"/>
                <a:cs typeface="Calibri"/>
                <a:sym typeface="Calibri"/>
              </a:defRPr>
            </a:lvl1pPr>
          </a:lstStyle>
          <a:p>
            <a:r>
              <a:t>基础设施</a:t>
            </a:r>
          </a:p>
        </p:txBody>
      </p:sp>
      <p:sp>
        <p:nvSpPr>
          <p:cNvPr id="422" name="Shape 422"/>
          <p:cNvSpPr/>
          <p:nvPr/>
        </p:nvSpPr>
        <p:spPr>
          <a:xfrm>
            <a:off x="8158234" y="1514462"/>
            <a:ext cx="1431564" cy="61722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ctr" defTabSz="321468">
              <a:defRPr sz="2000" b="1">
                <a:latin typeface="Calibri"/>
                <a:ea typeface="Calibri"/>
                <a:cs typeface="Calibri"/>
                <a:sym typeface="Calibri"/>
              </a:defRPr>
            </a:pPr>
            <a:r>
              <a:t>交付流水线</a:t>
            </a:r>
          </a:p>
          <a:p>
            <a:pPr algn="ctr" defTabSz="321468">
              <a:defRPr sz="2000" b="1">
                <a:latin typeface="Calibri"/>
                <a:ea typeface="Calibri"/>
                <a:cs typeface="Calibri"/>
                <a:sym typeface="Calibri"/>
              </a:defRPr>
            </a:pPr>
            <a:r>
              <a:t>与工程实践</a:t>
            </a:r>
          </a:p>
        </p:txBody>
      </p:sp>
      <p:sp>
        <p:nvSpPr>
          <p:cNvPr id="423" name="Shape 423"/>
          <p:cNvSpPr/>
          <p:nvPr/>
        </p:nvSpPr>
        <p:spPr>
          <a:xfrm>
            <a:off x="4616227" y="3492250"/>
            <a:ext cx="308324" cy="308323"/>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24" name="Shape 424"/>
          <p:cNvSpPr/>
          <p:nvPr/>
        </p:nvSpPr>
        <p:spPr>
          <a:xfrm>
            <a:off x="4025679" y="3499958"/>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25" name="Shape 425"/>
          <p:cNvSpPr/>
          <p:nvPr/>
        </p:nvSpPr>
        <p:spPr>
          <a:xfrm>
            <a:off x="3435105" y="3507666"/>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26" name="Shape 426"/>
          <p:cNvSpPr/>
          <p:nvPr/>
        </p:nvSpPr>
        <p:spPr>
          <a:xfrm>
            <a:off x="4025679" y="2890300"/>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427" name="Shape 427"/>
          <p:cNvSpPr/>
          <p:nvPr/>
        </p:nvSpPr>
        <p:spPr>
          <a:xfrm>
            <a:off x="4328264" y="3235749"/>
            <a:ext cx="313282" cy="272982"/>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428" name="Shape 428"/>
          <p:cNvSpPr/>
          <p:nvPr/>
        </p:nvSpPr>
        <p:spPr>
          <a:xfrm>
            <a:off x="4161968" y="3263577"/>
            <a:ext cx="1" cy="178758"/>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429" name="Shape 429"/>
          <p:cNvSpPr/>
          <p:nvPr/>
        </p:nvSpPr>
        <p:spPr>
          <a:xfrm flipV="1">
            <a:off x="3719234" y="3220005"/>
            <a:ext cx="288647" cy="288647"/>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grpSp>
        <p:nvGrpSpPr>
          <p:cNvPr id="432" name="Group 432"/>
          <p:cNvGrpSpPr/>
          <p:nvPr/>
        </p:nvGrpSpPr>
        <p:grpSpPr>
          <a:xfrm>
            <a:off x="3035026" y="4604776"/>
            <a:ext cx="6953902" cy="847455"/>
            <a:chOff x="0" y="0"/>
            <a:chExt cx="6953901" cy="847454"/>
          </a:xfrm>
        </p:grpSpPr>
        <p:sp>
          <p:nvSpPr>
            <p:cNvPr id="430" name="Shape 430"/>
            <p:cNvSpPr/>
            <p:nvPr/>
          </p:nvSpPr>
          <p:spPr>
            <a:xfrm>
              <a:off x="0" y="0"/>
              <a:ext cx="6953901" cy="847455"/>
            </a:xfrm>
            <a:prstGeom prst="roundRect">
              <a:avLst>
                <a:gd name="adj" fmla="val 16574"/>
              </a:avLst>
            </a:prstGeom>
            <a:solidFill>
              <a:srgbClr val="665082"/>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p>
              <a:pPr algn="ctr" defTabSz="321468">
                <a:defRPr sz="2000">
                  <a:solidFill>
                    <a:srgbClr val="FFFFFF"/>
                  </a:solidFill>
                  <a:latin typeface="Calibri"/>
                  <a:ea typeface="Calibri"/>
                  <a:cs typeface="Calibri"/>
                  <a:sym typeface="Calibri"/>
                </a:defRPr>
              </a:pPr>
              <a:r>
                <a:t>CaaS/PaaS</a:t>
              </a:r>
            </a:p>
            <a:p>
              <a:pPr algn="ctr" defTabSz="321468">
                <a:defRPr sz="2000">
                  <a:solidFill>
                    <a:srgbClr val="FFFFFF"/>
                  </a:solidFill>
                  <a:latin typeface="Calibri"/>
                  <a:ea typeface="Calibri"/>
                  <a:cs typeface="Calibri"/>
                  <a:sym typeface="Calibri"/>
                </a:defRPr>
              </a:pPr>
              <a:r>
                <a:t>IaaS</a:t>
              </a:r>
            </a:p>
          </p:txBody>
        </p:sp>
        <p:sp>
          <p:nvSpPr>
            <p:cNvPr id="431" name="Shape 431"/>
            <p:cNvSpPr/>
            <p:nvPr/>
          </p:nvSpPr>
          <p:spPr>
            <a:xfrm>
              <a:off x="36648" y="439987"/>
              <a:ext cx="6880605" cy="1"/>
            </a:xfrm>
            <a:prstGeom prst="line">
              <a:avLst/>
            </a:prstGeom>
            <a:noFill/>
            <a:ln w="25400" cap="flat">
              <a:solidFill>
                <a:srgbClr val="7BA1CE"/>
              </a:solidFill>
              <a:custDash>
                <a:ds d="600000" sp="600000"/>
              </a:custDash>
              <a:miter lim="400000"/>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grpSp>
      <p:sp>
        <p:nvSpPr>
          <p:cNvPr id="433" name="Shape 433"/>
          <p:cNvSpPr/>
          <p:nvPr/>
        </p:nvSpPr>
        <p:spPr>
          <a:xfrm>
            <a:off x="7795423" y="2222325"/>
            <a:ext cx="462183" cy="1794262"/>
          </a:xfrm>
          <a:prstGeom prst="roundRect">
            <a:avLst>
              <a:gd name="adj" fmla="val 28981"/>
            </a:avLst>
          </a:prstGeom>
          <a:solidFill>
            <a:srgbClr val="3C8A9E"/>
          </a:solidFill>
          <a:ln w="12700">
            <a:solidFill>
              <a:srgbClr val="4F81BD"/>
            </a:solidFill>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lIns="45719" rIns="45719"/>
          <a:lstStyle/>
          <a:p>
            <a:pPr algn="ctr" defTabSz="321468">
              <a:defRPr sz="1600">
                <a:solidFill>
                  <a:srgbClr val="FFFFFF"/>
                </a:solidFill>
                <a:latin typeface="Calibri"/>
                <a:ea typeface="Calibri"/>
                <a:cs typeface="Calibri"/>
                <a:sym typeface="Calibri"/>
              </a:defRPr>
            </a:pPr>
            <a:r>
              <a:t>微</a:t>
            </a:r>
          </a:p>
          <a:p>
            <a:pPr algn="ctr" defTabSz="321468">
              <a:defRPr sz="1600">
                <a:solidFill>
                  <a:srgbClr val="FFFFFF"/>
                </a:solidFill>
                <a:latin typeface="Calibri"/>
                <a:ea typeface="Calibri"/>
                <a:cs typeface="Calibri"/>
                <a:sym typeface="Calibri"/>
              </a:defRPr>
            </a:pPr>
            <a:r>
              <a:t>服</a:t>
            </a:r>
          </a:p>
          <a:p>
            <a:pPr algn="ctr" defTabSz="321468">
              <a:defRPr sz="1600">
                <a:solidFill>
                  <a:srgbClr val="FFFFFF"/>
                </a:solidFill>
                <a:latin typeface="Calibri"/>
                <a:ea typeface="Calibri"/>
                <a:cs typeface="Calibri"/>
                <a:sym typeface="Calibri"/>
              </a:defRPr>
            </a:pPr>
            <a:r>
              <a:t>务</a:t>
            </a:r>
          </a:p>
          <a:p>
            <a:pPr algn="ctr" defTabSz="321468">
              <a:defRPr sz="1600">
                <a:solidFill>
                  <a:srgbClr val="FFFFFF"/>
                </a:solidFill>
                <a:latin typeface="Calibri"/>
                <a:ea typeface="Calibri"/>
                <a:cs typeface="Calibri"/>
                <a:sym typeface="Calibri"/>
              </a:defRPr>
            </a:pPr>
            <a:r>
              <a:t>开发框架</a:t>
            </a:r>
          </a:p>
        </p:txBody>
      </p:sp>
      <p:sp>
        <p:nvSpPr>
          <p:cNvPr id="434" name="Shape 434"/>
          <p:cNvSpPr/>
          <p:nvPr/>
        </p:nvSpPr>
        <p:spPr>
          <a:xfrm>
            <a:off x="9312862" y="2222325"/>
            <a:ext cx="462183" cy="1794262"/>
          </a:xfrm>
          <a:prstGeom prst="roundRect">
            <a:avLst>
              <a:gd name="adj" fmla="val 28981"/>
            </a:avLst>
          </a:prstGeom>
          <a:solidFill>
            <a:srgbClr val="3C8A9E"/>
          </a:solidFill>
          <a:ln w="12700">
            <a:solidFill>
              <a:srgbClr val="4F81BD"/>
            </a:solidFill>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lIns="45719" rIns="45719"/>
          <a:lstStyle>
            <a:lvl1pPr algn="ctr" defTabSz="321468">
              <a:defRPr sz="1600">
                <a:solidFill>
                  <a:srgbClr val="FFFFFF"/>
                </a:solidFill>
                <a:latin typeface="Calibri"/>
                <a:ea typeface="Calibri"/>
                <a:cs typeface="Calibri"/>
                <a:sym typeface="Calibri"/>
              </a:defRPr>
            </a:lvl1pPr>
          </a:lstStyle>
          <a:p>
            <a:r>
              <a:t>工程实践与规范</a:t>
            </a:r>
          </a:p>
        </p:txBody>
      </p:sp>
      <p:sp>
        <p:nvSpPr>
          <p:cNvPr id="435" name="Shape 435"/>
          <p:cNvSpPr/>
          <p:nvPr/>
        </p:nvSpPr>
        <p:spPr>
          <a:xfrm>
            <a:off x="8303327" y="2204998"/>
            <a:ext cx="462183" cy="1794262"/>
          </a:xfrm>
          <a:prstGeom prst="roundRect">
            <a:avLst>
              <a:gd name="adj" fmla="val 28981"/>
            </a:avLst>
          </a:prstGeom>
          <a:solidFill>
            <a:srgbClr val="3C8A9E"/>
          </a:solidFill>
          <a:ln w="12700">
            <a:solidFill>
              <a:srgbClr val="4F81BD"/>
            </a:solidFill>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lIns="45719" rIns="45719"/>
          <a:lstStyle/>
          <a:p>
            <a:pPr algn="ctr" defTabSz="321468">
              <a:defRPr sz="1600">
                <a:solidFill>
                  <a:srgbClr val="FFFFFF"/>
                </a:solidFill>
                <a:latin typeface="Calibri"/>
                <a:ea typeface="Calibri"/>
                <a:cs typeface="Calibri"/>
                <a:sym typeface="Calibri"/>
              </a:defRPr>
            </a:pPr>
            <a:r>
              <a:t>持续交</a:t>
            </a:r>
          </a:p>
          <a:p>
            <a:pPr algn="ctr" defTabSz="321468">
              <a:defRPr sz="1600">
                <a:solidFill>
                  <a:srgbClr val="FFFFFF"/>
                </a:solidFill>
                <a:latin typeface="Calibri"/>
                <a:ea typeface="Calibri"/>
                <a:cs typeface="Calibri"/>
                <a:sym typeface="Calibri"/>
              </a:defRPr>
            </a:pPr>
            <a:r>
              <a:t>付流水线</a:t>
            </a:r>
          </a:p>
        </p:txBody>
      </p:sp>
      <p:sp>
        <p:nvSpPr>
          <p:cNvPr id="436" name="Shape 436"/>
          <p:cNvSpPr/>
          <p:nvPr/>
        </p:nvSpPr>
        <p:spPr>
          <a:xfrm>
            <a:off x="8810536" y="2204998"/>
            <a:ext cx="462183" cy="1794262"/>
          </a:xfrm>
          <a:prstGeom prst="roundRect">
            <a:avLst>
              <a:gd name="adj" fmla="val 28981"/>
            </a:avLst>
          </a:prstGeom>
          <a:solidFill>
            <a:srgbClr val="3C8A9E"/>
          </a:solidFill>
          <a:ln w="12700">
            <a:solidFill>
              <a:srgbClr val="4F81BD"/>
            </a:solidFill>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lIns="45719" rIns="45719"/>
          <a:lstStyle/>
          <a:p>
            <a:pPr algn="ctr" defTabSz="321468">
              <a:defRPr sz="1600">
                <a:solidFill>
                  <a:srgbClr val="FFFFFF"/>
                </a:solidFill>
                <a:latin typeface="Calibri"/>
                <a:ea typeface="Calibri"/>
                <a:cs typeface="Calibri"/>
                <a:sym typeface="Calibri"/>
              </a:defRPr>
            </a:pPr>
            <a:r>
              <a:t>端</a:t>
            </a:r>
          </a:p>
          <a:p>
            <a:pPr algn="ctr" defTabSz="321468">
              <a:defRPr sz="1600">
                <a:solidFill>
                  <a:srgbClr val="FFFFFF"/>
                </a:solidFill>
                <a:latin typeface="Calibri"/>
                <a:ea typeface="Calibri"/>
                <a:cs typeface="Calibri"/>
                <a:sym typeface="Calibri"/>
              </a:defRPr>
            </a:pPr>
            <a:r>
              <a:t>到端的工具链</a:t>
            </a:r>
          </a:p>
        </p:txBody>
      </p:sp>
      <p:grpSp>
        <p:nvGrpSpPr>
          <p:cNvPr id="445" name="Group 445"/>
          <p:cNvGrpSpPr/>
          <p:nvPr/>
        </p:nvGrpSpPr>
        <p:grpSpPr>
          <a:xfrm>
            <a:off x="2993426" y="4123803"/>
            <a:ext cx="6953902" cy="366118"/>
            <a:chOff x="0" y="0"/>
            <a:chExt cx="6953900" cy="366117"/>
          </a:xfrm>
        </p:grpSpPr>
        <p:sp>
          <p:nvSpPr>
            <p:cNvPr id="437" name="Shape 437"/>
            <p:cNvSpPr/>
            <p:nvPr/>
          </p:nvSpPr>
          <p:spPr>
            <a:xfrm>
              <a:off x="0" y="4247"/>
              <a:ext cx="999317" cy="357188"/>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注册发现</a:t>
              </a:r>
            </a:p>
          </p:txBody>
        </p:sp>
        <p:sp>
          <p:nvSpPr>
            <p:cNvPr id="438" name="Shape 438"/>
            <p:cNvSpPr/>
            <p:nvPr/>
          </p:nvSpPr>
          <p:spPr>
            <a:xfrm>
              <a:off x="6276345" y="8929"/>
              <a:ext cx="677556" cy="357189"/>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监控</a:t>
              </a:r>
            </a:p>
          </p:txBody>
        </p:sp>
        <p:sp>
          <p:nvSpPr>
            <p:cNvPr id="439" name="Shape 439"/>
            <p:cNvSpPr/>
            <p:nvPr/>
          </p:nvSpPr>
          <p:spPr>
            <a:xfrm>
              <a:off x="2749215" y="7638"/>
              <a:ext cx="771752" cy="357189"/>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调用链</a:t>
              </a:r>
            </a:p>
          </p:txBody>
        </p:sp>
        <p:sp>
          <p:nvSpPr>
            <p:cNvPr id="440" name="Shape 440"/>
            <p:cNvSpPr/>
            <p:nvPr/>
          </p:nvSpPr>
          <p:spPr>
            <a:xfrm>
              <a:off x="4553811" y="8929"/>
              <a:ext cx="682455" cy="357189"/>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路由</a:t>
              </a:r>
            </a:p>
          </p:txBody>
        </p:sp>
        <p:sp>
          <p:nvSpPr>
            <p:cNvPr id="441" name="Shape 441"/>
            <p:cNvSpPr/>
            <p:nvPr/>
          </p:nvSpPr>
          <p:spPr>
            <a:xfrm>
              <a:off x="3539824" y="0"/>
              <a:ext cx="999318" cy="357188"/>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授权认证</a:t>
              </a:r>
            </a:p>
          </p:txBody>
        </p:sp>
        <p:sp>
          <p:nvSpPr>
            <p:cNvPr id="442" name="Shape 442"/>
            <p:cNvSpPr/>
            <p:nvPr/>
          </p:nvSpPr>
          <p:spPr>
            <a:xfrm>
              <a:off x="5255400" y="8929"/>
              <a:ext cx="999318" cy="357189"/>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日志聚合</a:t>
              </a:r>
            </a:p>
          </p:txBody>
        </p:sp>
        <p:sp>
          <p:nvSpPr>
            <p:cNvPr id="443" name="Shape 443"/>
            <p:cNvSpPr/>
            <p:nvPr/>
          </p:nvSpPr>
          <p:spPr>
            <a:xfrm>
              <a:off x="2036266" y="4247"/>
              <a:ext cx="682455" cy="357188"/>
            </a:xfrm>
            <a:prstGeom prst="roundRect">
              <a:avLst>
                <a:gd name="adj" fmla="val 32169"/>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熔断</a:t>
              </a:r>
            </a:p>
          </p:txBody>
        </p:sp>
        <p:sp>
          <p:nvSpPr>
            <p:cNvPr id="444" name="Shape 444"/>
            <p:cNvSpPr/>
            <p:nvPr/>
          </p:nvSpPr>
          <p:spPr>
            <a:xfrm>
              <a:off x="1015408" y="403"/>
              <a:ext cx="999318" cy="357188"/>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集中配置</a:t>
              </a:r>
            </a:p>
          </p:txBody>
        </p:sp>
      </p:grpSp>
      <p:sp>
        <p:nvSpPr>
          <p:cNvPr id="446" name="Shape 446"/>
          <p:cNvSpPr/>
          <p:nvPr/>
        </p:nvSpPr>
        <p:spPr>
          <a:xfrm>
            <a:off x="1872734" y="4843792"/>
            <a:ext cx="1120141" cy="35052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2000" b="1">
                <a:latin typeface="Calibri"/>
                <a:ea typeface="Calibri"/>
                <a:cs typeface="Calibri"/>
                <a:sym typeface="Calibri"/>
              </a:defRPr>
            </a:lvl1pPr>
          </a:lstStyle>
          <a:p>
            <a:r>
              <a:t>基础设施</a:t>
            </a:r>
          </a:p>
        </p:txBody>
      </p:sp>
      <p:sp>
        <p:nvSpPr>
          <p:cNvPr id="447" name="Shape 447"/>
          <p:cNvSpPr/>
          <p:nvPr/>
        </p:nvSpPr>
        <p:spPr>
          <a:xfrm>
            <a:off x="1949244" y="2981800"/>
            <a:ext cx="967121" cy="71831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ctr" defTabSz="321468">
              <a:defRPr sz="2000" b="1">
                <a:latin typeface="Calibri"/>
                <a:ea typeface="Calibri"/>
                <a:cs typeface="Calibri"/>
                <a:sym typeface="Calibri"/>
              </a:defRPr>
            </a:pPr>
            <a:r>
              <a:t>业务层</a:t>
            </a:r>
          </a:p>
          <a:p>
            <a:pPr algn="ctr" defTabSz="321468">
              <a:defRPr sz="1200" b="1">
                <a:latin typeface="Calibri"/>
                <a:ea typeface="Calibri"/>
                <a:cs typeface="Calibri"/>
                <a:sym typeface="Calibri"/>
              </a:defRPr>
            </a:pPr>
            <a:r>
              <a:t>    - 聚合服务</a:t>
            </a:r>
          </a:p>
          <a:p>
            <a:pPr algn="ctr" defTabSz="321468">
              <a:defRPr sz="1200" b="1">
                <a:latin typeface="Calibri"/>
                <a:ea typeface="Calibri"/>
                <a:cs typeface="Calibri"/>
                <a:sym typeface="Calibri"/>
              </a:defRPr>
            </a:pPr>
            <a:r>
              <a:t>    - 基础服务</a:t>
            </a:r>
          </a:p>
        </p:txBody>
      </p:sp>
      <p:sp>
        <p:nvSpPr>
          <p:cNvPr id="448" name="Shape 448"/>
          <p:cNvSpPr/>
          <p:nvPr/>
        </p:nvSpPr>
        <p:spPr>
          <a:xfrm>
            <a:off x="1999734" y="2285115"/>
            <a:ext cx="866141" cy="35052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2000" b="1">
                <a:latin typeface="Calibri"/>
                <a:ea typeface="Calibri"/>
                <a:cs typeface="Calibri"/>
                <a:sym typeface="Calibri"/>
              </a:defRPr>
            </a:lvl1pPr>
          </a:lstStyle>
          <a:p>
            <a:r>
              <a:t>接入层</a:t>
            </a:r>
          </a:p>
        </p:txBody>
      </p:sp>
    </p:spTree>
  </p:cSld>
  <p:clrMapOvr>
    <a:masterClrMapping/>
  </p:clrMapOvr>
  <p:transition xmlns:p14="http://schemas.microsoft.com/office/powerpoint/2010/main" spd="slow"/>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50" name="Shape 450"/>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27</a:t>
            </a:fld>
            <a:endParaRPr spc="109">
              <a:solidFill>
                <a:srgbClr val="929396"/>
              </a:solidFill>
            </a:endParaRPr>
          </a:p>
        </p:txBody>
      </p:sp>
      <p:sp>
        <p:nvSpPr>
          <p:cNvPr id="451" name="Shape 451"/>
          <p:cNvSpPr/>
          <p:nvPr/>
        </p:nvSpPr>
        <p:spPr>
          <a:xfrm>
            <a:off x="4177029" y="190111"/>
            <a:ext cx="38379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微服务开发框架</a:t>
            </a:r>
          </a:p>
        </p:txBody>
      </p:sp>
      <p:sp>
        <p:nvSpPr>
          <p:cNvPr id="452" name="Shape 452"/>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453" name="Shape 453"/>
          <p:cNvSpPr/>
          <p:nvPr/>
        </p:nvSpPr>
        <p:spPr>
          <a:xfrm>
            <a:off x="2449207" y="1799675"/>
            <a:ext cx="2356054" cy="188611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t>DropWizard</a:t>
            </a:r>
          </a:p>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t>Spring Boot</a:t>
            </a:r>
          </a:p>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t>Lagom(Scala)</a:t>
            </a:r>
          </a:p>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t>Seneca(NodeJS)</a:t>
            </a:r>
          </a:p>
        </p:txBody>
      </p:sp>
      <p:pic>
        <p:nvPicPr>
          <p:cNvPr id="454" name="pasted-image.png"/>
          <p:cNvPicPr>
            <a:picLocks noChangeAspect="1"/>
          </p:cNvPicPr>
          <p:nvPr/>
        </p:nvPicPr>
        <p:blipFill>
          <a:blip r:embed="rId3">
            <a:extLst/>
          </a:blip>
          <a:stretch>
            <a:fillRect/>
          </a:stretch>
        </p:blipFill>
        <p:spPr>
          <a:xfrm>
            <a:off x="5607132" y="1220525"/>
            <a:ext cx="3527413" cy="1153680"/>
          </a:xfrm>
          <a:prstGeom prst="rect">
            <a:avLst/>
          </a:prstGeom>
          <a:ln w="12700">
            <a:miter lim="400000"/>
          </a:ln>
        </p:spPr>
      </p:pic>
      <p:pic>
        <p:nvPicPr>
          <p:cNvPr id="455" name="pasted-image.png"/>
          <p:cNvPicPr>
            <a:picLocks noChangeAspect="1"/>
          </p:cNvPicPr>
          <p:nvPr/>
        </p:nvPicPr>
        <p:blipFill>
          <a:blip r:embed="rId4">
            <a:extLst/>
          </a:blip>
          <a:stretch>
            <a:fillRect/>
          </a:stretch>
        </p:blipFill>
        <p:spPr>
          <a:xfrm>
            <a:off x="5600010" y="2528214"/>
            <a:ext cx="3527413" cy="1763707"/>
          </a:xfrm>
          <a:prstGeom prst="rect">
            <a:avLst/>
          </a:prstGeom>
          <a:ln w="12700">
            <a:miter lim="400000"/>
          </a:ln>
        </p:spPr>
      </p:pic>
    </p:spTree>
  </p:cSld>
  <p:clrMapOvr>
    <a:masterClrMapping/>
  </p:clrMapOvr>
  <p:transition xmlns:p14="http://schemas.microsoft.com/office/powerpoint/2010/main" spd="slow"/>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59" name="Shape 459"/>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28</a:t>
            </a:fld>
            <a:endParaRPr spc="109">
              <a:solidFill>
                <a:srgbClr val="929396"/>
              </a:solidFill>
            </a:endParaRPr>
          </a:p>
        </p:txBody>
      </p:sp>
      <p:sp>
        <p:nvSpPr>
          <p:cNvPr id="460" name="Shape 460"/>
          <p:cNvSpPr/>
          <p:nvPr/>
        </p:nvSpPr>
        <p:spPr>
          <a:xfrm>
            <a:off x="4177029" y="190111"/>
            <a:ext cx="38379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微服务开发框架</a:t>
            </a:r>
          </a:p>
        </p:txBody>
      </p:sp>
      <p:sp>
        <p:nvSpPr>
          <p:cNvPr id="461" name="Shape 461"/>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pic>
        <p:nvPicPr>
          <p:cNvPr id="462" name="pasted-image.png"/>
          <p:cNvPicPr>
            <a:picLocks noChangeAspect="1"/>
          </p:cNvPicPr>
          <p:nvPr/>
        </p:nvPicPr>
        <p:blipFill>
          <a:blip r:embed="rId3">
            <a:extLst/>
          </a:blip>
          <a:stretch>
            <a:fillRect/>
          </a:stretch>
        </p:blipFill>
        <p:spPr>
          <a:xfrm>
            <a:off x="2635752" y="1582665"/>
            <a:ext cx="7669391" cy="3692670"/>
          </a:xfrm>
          <a:prstGeom prst="rect">
            <a:avLst/>
          </a:prstGeom>
          <a:ln w="12700">
            <a:miter lim="400000"/>
          </a:ln>
        </p:spPr>
      </p:pic>
      <p:sp>
        <p:nvSpPr>
          <p:cNvPr id="463" name="Shape 463"/>
          <p:cNvSpPr/>
          <p:nvPr/>
        </p:nvSpPr>
        <p:spPr>
          <a:xfrm>
            <a:off x="5322681" y="5666429"/>
            <a:ext cx="2295534" cy="396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2" indent="0" defTabSz="410765">
              <a:spcBef>
                <a:spcPts val="800"/>
              </a:spcBef>
              <a:buClr>
                <a:srgbClr val="00B56E"/>
              </a:buClr>
              <a:buFont typeface="Lucida Grande"/>
              <a:defRPr sz="2000">
                <a:latin typeface="Calibri"/>
                <a:ea typeface="Calibri"/>
                <a:cs typeface="Calibri"/>
                <a:sym typeface="Calibri"/>
              </a:defRPr>
            </a:pPr>
            <a:r>
              <a:t>华为ServiceComb</a:t>
            </a:r>
          </a:p>
        </p:txBody>
      </p:sp>
    </p:spTree>
  </p:cSld>
  <p:clrMapOvr>
    <a:masterClrMapping/>
  </p:clrMapOvr>
  <p:transition xmlns:p14="http://schemas.microsoft.com/office/powerpoint/2010/main" spd="slow"/>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7" name="Shape 467"/>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29</a:t>
            </a:fld>
            <a:endParaRPr spc="109">
              <a:solidFill>
                <a:srgbClr val="929396"/>
              </a:solidFill>
            </a:endParaRPr>
          </a:p>
        </p:txBody>
      </p:sp>
      <p:sp>
        <p:nvSpPr>
          <p:cNvPr id="468" name="Shape 468"/>
          <p:cNvSpPr/>
          <p:nvPr/>
        </p:nvSpPr>
        <p:spPr>
          <a:xfrm>
            <a:off x="4177029" y="190111"/>
            <a:ext cx="38379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微服务开发框架</a:t>
            </a:r>
          </a:p>
        </p:txBody>
      </p:sp>
      <p:sp>
        <p:nvSpPr>
          <p:cNvPr id="469" name="Shape 469"/>
          <p:cNvSpPr/>
          <p:nvPr/>
        </p:nvSpPr>
        <p:spPr>
          <a:xfrm>
            <a:off x="1429207" y="989538"/>
            <a:ext cx="9333586"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470" name="Shape 470"/>
          <p:cNvSpPr/>
          <p:nvPr/>
        </p:nvSpPr>
        <p:spPr>
          <a:xfrm>
            <a:off x="4763881" y="2482963"/>
            <a:ext cx="2803534" cy="396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2" indent="0" defTabSz="410765">
              <a:spcBef>
                <a:spcPts val="800"/>
              </a:spcBef>
              <a:buClr>
                <a:srgbClr val="00B56E"/>
              </a:buClr>
              <a:buFont typeface="Lucida Grande"/>
              <a:defRPr sz="2000">
                <a:latin typeface="Calibri"/>
                <a:ea typeface="Calibri"/>
                <a:cs typeface="Calibri"/>
                <a:sym typeface="Calibri"/>
              </a:defRPr>
            </a:pPr>
            <a:r>
              <a:t>华为ServiceComb补充</a:t>
            </a:r>
          </a:p>
        </p:txBody>
      </p:sp>
    </p:spTree>
  </p:cSld>
  <p:clrMapOvr>
    <a:masterClrMapping/>
  </p:clrMapOvr>
  <p:transition xmlns:p14="http://schemas.microsoft.com/office/powerpoint/2010/mai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p:cNvSpPr>
          <p:nvPr>
            <p:ph type="title"/>
          </p:nvPr>
        </p:nvSpPr>
        <p:spPr>
          <a:prstGeom prst="rect">
            <a:avLst/>
          </a:prstGeom>
        </p:spPr>
        <p:txBody>
          <a:bodyPr/>
          <a:lstStyle>
            <a:lvl1pPr defTabSz="321468">
              <a:defRPr sz="5000"/>
            </a:lvl1pPr>
          </a:lstStyle>
          <a:p>
            <a:r>
              <a:t>Are you using microservices?</a:t>
            </a:r>
          </a:p>
        </p:txBody>
      </p:sp>
    </p:spTree>
  </p:cSld>
  <p:clrMapOvr>
    <a:masterClrMapping/>
  </p:clrMapOvr>
  <p:transition xmlns:p14="http://schemas.microsoft.com/office/powerpoint/2010/main" spd="slow"/>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4" name="Shape 474"/>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30</a:t>
            </a:fld>
            <a:endParaRPr spc="109">
              <a:solidFill>
                <a:srgbClr val="929396"/>
              </a:solidFill>
            </a:endParaRPr>
          </a:p>
        </p:txBody>
      </p:sp>
      <p:sp>
        <p:nvSpPr>
          <p:cNvPr id="475" name="Shape 475"/>
          <p:cNvSpPr/>
          <p:nvPr/>
        </p:nvSpPr>
        <p:spPr>
          <a:xfrm>
            <a:off x="4177029" y="190111"/>
            <a:ext cx="38379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持续交付流水线</a:t>
            </a:r>
          </a:p>
        </p:txBody>
      </p:sp>
      <p:sp>
        <p:nvSpPr>
          <p:cNvPr id="476" name="Shape 476"/>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477" name="Shape 477"/>
          <p:cNvSpPr/>
          <p:nvPr/>
        </p:nvSpPr>
        <p:spPr>
          <a:xfrm>
            <a:off x="2113989" y="1474702"/>
            <a:ext cx="1823340" cy="359387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t>基于SaaS</a:t>
            </a:r>
          </a:p>
          <a:p>
            <a:pPr marL="705555" lvl="3" indent="-388055" defTabSz="410765">
              <a:spcBef>
                <a:spcPts val="800"/>
              </a:spcBef>
              <a:buClr>
                <a:srgbClr val="3696E1"/>
              </a:buClr>
              <a:buSzPct val="100000"/>
              <a:buFont typeface="Lucida Grande"/>
              <a:buChar char="■"/>
              <a:defRPr sz="2200">
                <a:latin typeface="Calibri"/>
                <a:ea typeface="Calibri"/>
                <a:cs typeface="Calibri"/>
                <a:sym typeface="Calibri"/>
              </a:defRPr>
            </a:pPr>
            <a:r>
              <a:t>TravisCI</a:t>
            </a:r>
          </a:p>
          <a:p>
            <a:pPr marL="705555" lvl="3" indent="-388055" defTabSz="410765">
              <a:spcBef>
                <a:spcPts val="800"/>
              </a:spcBef>
              <a:buClr>
                <a:srgbClr val="3696E1"/>
              </a:buClr>
              <a:buSzPct val="100000"/>
              <a:buFont typeface="Lucida Grande"/>
              <a:buChar char="■"/>
              <a:defRPr sz="2200">
                <a:latin typeface="Calibri"/>
                <a:ea typeface="Calibri"/>
                <a:cs typeface="Calibri"/>
                <a:sym typeface="Calibri"/>
              </a:defRPr>
            </a:pPr>
            <a:r>
              <a:t>CircleCI</a:t>
            </a:r>
          </a:p>
          <a:p>
            <a:pPr marL="284703" lvl="2" indent="-284703" defTabSz="410765">
              <a:spcBef>
                <a:spcPts val="800"/>
              </a:spcBef>
              <a:buClr>
                <a:srgbClr val="3696E1"/>
              </a:buClr>
              <a:buSzPct val="100000"/>
              <a:buFont typeface="Lucida Grande"/>
              <a:buChar char="■"/>
              <a:defRPr sz="2400">
                <a:latin typeface="Calibri"/>
                <a:ea typeface="Calibri"/>
                <a:cs typeface="Calibri"/>
                <a:sym typeface="Calibri"/>
              </a:defRPr>
            </a:pPr>
            <a:r>
              <a:t>产品</a:t>
            </a:r>
          </a:p>
          <a:p>
            <a:pPr marL="705555" lvl="3" indent="-388055" defTabSz="410765">
              <a:spcBef>
                <a:spcPts val="800"/>
              </a:spcBef>
              <a:buClr>
                <a:srgbClr val="3696E1"/>
              </a:buClr>
              <a:buSzPct val="100000"/>
              <a:buFont typeface="Lucida Grande"/>
              <a:buChar char="■"/>
              <a:defRPr sz="2200">
                <a:latin typeface="Calibri"/>
                <a:ea typeface="Calibri"/>
                <a:cs typeface="Calibri"/>
                <a:sym typeface="Calibri"/>
              </a:defRPr>
            </a:pPr>
            <a:r>
              <a:t>Jenkins</a:t>
            </a:r>
          </a:p>
          <a:p>
            <a:pPr marL="705555" lvl="3" indent="-388055" defTabSz="410765">
              <a:spcBef>
                <a:spcPts val="800"/>
              </a:spcBef>
              <a:buClr>
                <a:srgbClr val="3696E1"/>
              </a:buClr>
              <a:buSzPct val="100000"/>
              <a:buFont typeface="Lucida Grande"/>
              <a:buChar char="■"/>
              <a:defRPr sz="2200">
                <a:latin typeface="Calibri"/>
                <a:ea typeface="Calibri"/>
                <a:cs typeface="Calibri"/>
                <a:sym typeface="Calibri"/>
              </a:defRPr>
            </a:pPr>
            <a:r>
              <a:t>Bamboo</a:t>
            </a:r>
          </a:p>
          <a:p>
            <a:pPr marL="705555" lvl="3" indent="-388055" defTabSz="410765">
              <a:spcBef>
                <a:spcPts val="800"/>
              </a:spcBef>
              <a:buClr>
                <a:srgbClr val="3696E1"/>
              </a:buClr>
              <a:buSzPct val="100000"/>
              <a:buFont typeface="Lucida Grande"/>
              <a:buChar char="■"/>
              <a:defRPr sz="2200">
                <a:latin typeface="Calibri"/>
                <a:ea typeface="Calibri"/>
                <a:cs typeface="Calibri"/>
                <a:sym typeface="Calibri"/>
              </a:defRPr>
            </a:pPr>
            <a:r>
              <a:t>GoCD</a:t>
            </a:r>
          </a:p>
          <a:p>
            <a:pPr defTabSz="410765">
              <a:spcBef>
                <a:spcPts val="800"/>
              </a:spcBef>
              <a:defRPr sz="2200">
                <a:latin typeface="Calibri"/>
                <a:ea typeface="Calibri"/>
                <a:cs typeface="Calibri"/>
                <a:sym typeface="Calibri"/>
              </a:defRPr>
            </a:pPr>
            <a:r>
              <a:t>……</a:t>
            </a:r>
          </a:p>
        </p:txBody>
      </p:sp>
      <p:pic>
        <p:nvPicPr>
          <p:cNvPr id="478" name="pasted-image.png"/>
          <p:cNvPicPr>
            <a:picLocks noChangeAspect="1"/>
          </p:cNvPicPr>
          <p:nvPr/>
        </p:nvPicPr>
        <p:blipFill>
          <a:blip r:embed="rId3">
            <a:extLst/>
          </a:blip>
          <a:stretch>
            <a:fillRect/>
          </a:stretch>
        </p:blipFill>
        <p:spPr>
          <a:xfrm>
            <a:off x="4482008" y="1452191"/>
            <a:ext cx="5701716" cy="4219270"/>
          </a:xfrm>
          <a:prstGeom prst="rect">
            <a:avLst/>
          </a:prstGeom>
          <a:ln w="12700">
            <a:miter lim="400000"/>
          </a:ln>
        </p:spPr>
      </p:pic>
    </p:spTree>
  </p:cSld>
  <p:clrMapOvr>
    <a:masterClrMapping/>
  </p:clrMapOvr>
  <p:transition xmlns:p14="http://schemas.microsoft.com/office/powerpoint/2010/main" spd="slow"/>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484" name="Group 484"/>
          <p:cNvGrpSpPr/>
          <p:nvPr/>
        </p:nvGrpSpPr>
        <p:grpSpPr>
          <a:xfrm>
            <a:off x="3197779" y="3185152"/>
            <a:ext cx="6099814" cy="3202664"/>
            <a:chOff x="0" y="0"/>
            <a:chExt cx="6099813" cy="3202662"/>
          </a:xfrm>
        </p:grpSpPr>
        <p:pic>
          <p:nvPicPr>
            <p:cNvPr id="482" name="pasted-image.png"/>
            <p:cNvPicPr>
              <a:picLocks noChangeAspect="1"/>
            </p:cNvPicPr>
            <p:nvPr/>
          </p:nvPicPr>
          <p:blipFill>
            <a:blip r:embed="rId2">
              <a:extLst/>
            </a:blip>
            <a:stretch>
              <a:fillRect/>
            </a:stretch>
          </p:blipFill>
          <p:spPr>
            <a:xfrm>
              <a:off x="60796" y="34319"/>
              <a:ext cx="5907473" cy="3168344"/>
            </a:xfrm>
            <a:prstGeom prst="rect">
              <a:avLst/>
            </a:prstGeom>
            <a:ln w="12700" cap="flat">
              <a:noFill/>
              <a:miter lim="400000"/>
            </a:ln>
            <a:effectLst/>
          </p:spPr>
        </p:pic>
        <p:sp>
          <p:nvSpPr>
            <p:cNvPr id="483" name="Shape 483"/>
            <p:cNvSpPr/>
            <p:nvPr/>
          </p:nvSpPr>
          <p:spPr>
            <a:xfrm>
              <a:off x="0" y="0"/>
              <a:ext cx="6099814" cy="439792"/>
            </a:xfrm>
            <a:prstGeom prst="rect">
              <a:avLst/>
            </a:prstGeom>
            <a:solidFill>
              <a:srgbClr val="FFFFFF"/>
            </a:solidFill>
            <a:ln w="12700" cap="flat">
              <a:noFill/>
              <a:miter lim="400000"/>
            </a:ln>
            <a:effectLst/>
          </p:spPr>
          <p:txBody>
            <a:bodyPr wrap="square" lIns="45719" tIns="45719" rIns="45719" bIns="45719" numCol="1" anchor="ctr">
              <a:noAutofit/>
            </a:bodyPr>
            <a:lstStyle/>
            <a:p>
              <a:pPr defTabSz="321468">
                <a:defRPr sz="1600">
                  <a:latin typeface="Calibri"/>
                  <a:ea typeface="Calibri"/>
                  <a:cs typeface="Calibri"/>
                  <a:sym typeface="Calibri"/>
                </a:defRPr>
              </a:pPr>
              <a:endParaRPr/>
            </a:p>
          </p:txBody>
        </p:sp>
      </p:grpSp>
      <p:pic>
        <p:nvPicPr>
          <p:cNvPr id="485" name="pasted-image.png"/>
          <p:cNvPicPr>
            <a:picLocks noChangeAspect="1"/>
          </p:cNvPicPr>
          <p:nvPr/>
        </p:nvPicPr>
        <p:blipFill>
          <a:blip r:embed="rId3">
            <a:extLst/>
          </a:blip>
          <a:stretch>
            <a:fillRect/>
          </a:stretch>
        </p:blipFill>
        <p:spPr>
          <a:xfrm>
            <a:off x="2658300" y="1142634"/>
            <a:ext cx="7178771" cy="2498019"/>
          </a:xfrm>
          <a:prstGeom prst="rect">
            <a:avLst/>
          </a:prstGeom>
          <a:ln w="12700">
            <a:miter lim="400000"/>
          </a:ln>
        </p:spPr>
      </p:pic>
      <p:sp>
        <p:nvSpPr>
          <p:cNvPr id="486" name="Shape 486"/>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31</a:t>
            </a:fld>
            <a:endParaRPr spc="109">
              <a:solidFill>
                <a:srgbClr val="929396"/>
              </a:solidFill>
            </a:endParaRPr>
          </a:p>
        </p:txBody>
      </p:sp>
      <p:sp>
        <p:nvSpPr>
          <p:cNvPr id="487" name="Shape 487"/>
          <p:cNvSpPr/>
          <p:nvPr/>
        </p:nvSpPr>
        <p:spPr>
          <a:xfrm>
            <a:off x="1410419" y="6667688"/>
            <a:ext cx="9371163" cy="892970"/>
          </a:xfrm>
          <a:prstGeom prst="rect">
            <a:avLst/>
          </a:prstGeom>
          <a:solidFill>
            <a:srgbClr val="FFFFFF"/>
          </a:solidFill>
          <a:ln w="12700">
            <a:miter lim="400000"/>
          </a:ln>
        </p:spPr>
        <p:txBody>
          <a:bodyPr lIns="45719" rIns="45719" anchor="ctr"/>
          <a:lstStyle/>
          <a:p>
            <a:pPr defTabSz="321468">
              <a:defRPr sz="1600">
                <a:latin typeface="Calibri"/>
                <a:ea typeface="Calibri"/>
                <a:cs typeface="Calibri"/>
                <a:sym typeface="Calibri"/>
              </a:defRPr>
            </a:pPr>
            <a:endParaRPr/>
          </a:p>
        </p:txBody>
      </p:sp>
      <p:sp>
        <p:nvSpPr>
          <p:cNvPr id="488" name="Shape 488"/>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489" name="Shape 489"/>
          <p:cNvSpPr/>
          <p:nvPr/>
        </p:nvSpPr>
        <p:spPr>
          <a:xfrm>
            <a:off x="4443730" y="190111"/>
            <a:ext cx="3304540"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端到端工具链</a:t>
            </a:r>
          </a:p>
        </p:txBody>
      </p:sp>
    </p:spTree>
  </p:cSld>
  <p:clrMapOvr>
    <a:masterClrMapping/>
  </p:clrMapOvr>
  <p:transition xmlns:p14="http://schemas.microsoft.com/office/powerpoint/2010/main" spd="slow"/>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91" name="Shape 491"/>
          <p:cNvSpPr>
            <a:spLocks noGrp="1"/>
          </p:cNvSpPr>
          <p:nvPr>
            <p:ph type="sldNum" sz="quarter" idx="2"/>
          </p:nvPr>
        </p:nvSpPr>
        <p:spPr>
          <a:xfrm>
            <a:off x="10153197" y="6509742"/>
            <a:ext cx="247960" cy="127001"/>
          </a:xfrm>
          <a:prstGeom prst="rect">
            <a:avLst/>
          </a:prstGeom>
          <a:extLst>
            <a:ext uri="{C572A759-6A51-4108-AA02-DFA0A04FC94B}">
              <ma14:wrappingTextBoxFlag xmlns:ma14="http://schemas.microsoft.com/office/mac/drawingml/2011/main" val="1"/>
            </a:ext>
          </a:extLst>
        </p:spPr>
        <p:txBody>
          <a:bodyPr wrap="square">
            <a:normAutofit/>
          </a:bodyPr>
          <a:lstStyle>
            <a:lvl1pPr>
              <a:defRPr spc="109"/>
            </a:lvl1pPr>
          </a:lstStyle>
          <a:p>
            <a:pPr>
              <a:defRPr spc="0">
                <a:solidFill>
                  <a:srgbClr val="000000"/>
                </a:solidFill>
              </a:defRPr>
            </a:pPr>
            <a:fld id="{86CB4B4D-7CA3-9044-876B-883B54F8677D}" type="slidenum">
              <a:rPr spc="109">
                <a:solidFill>
                  <a:srgbClr val="929396"/>
                </a:solidFill>
              </a:rPr>
              <a:t>32</a:t>
            </a:fld>
            <a:endParaRPr spc="109">
              <a:solidFill>
                <a:srgbClr val="929396"/>
              </a:solidFill>
            </a:endParaRPr>
          </a:p>
        </p:txBody>
      </p:sp>
      <p:sp>
        <p:nvSpPr>
          <p:cNvPr id="492" name="Shape 492"/>
          <p:cNvSpPr/>
          <p:nvPr/>
        </p:nvSpPr>
        <p:spPr>
          <a:xfrm>
            <a:off x="4177029" y="190111"/>
            <a:ext cx="3837941" cy="621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latin typeface="Calibri"/>
                <a:ea typeface="Calibri"/>
                <a:cs typeface="Calibri"/>
                <a:sym typeface="Calibri"/>
              </a:defRPr>
            </a:lvl1pPr>
          </a:lstStyle>
          <a:p>
            <a:r>
              <a:t>微服务生态系统</a:t>
            </a:r>
          </a:p>
        </p:txBody>
      </p:sp>
      <p:sp>
        <p:nvSpPr>
          <p:cNvPr id="493" name="Shape 493"/>
          <p:cNvSpPr/>
          <p:nvPr/>
        </p:nvSpPr>
        <p:spPr>
          <a:xfrm>
            <a:off x="1429207" y="989538"/>
            <a:ext cx="9333585" cy="1"/>
          </a:xfrm>
          <a:prstGeom prst="line">
            <a:avLst/>
          </a:prstGeom>
          <a:ln w="12700">
            <a:solidFill>
              <a:srgbClr val="4F81BD"/>
            </a:solidFill>
            <a:bevel/>
          </a:ln>
          <a:effectLst>
            <a:outerShdw blurRad="25400" dist="12700" dir="5400000" rotWithShape="0">
              <a:srgbClr val="000000">
                <a:alpha val="38000"/>
              </a:srgbClr>
            </a:outerShdw>
          </a:effectLst>
        </p:spPr>
        <p:txBody>
          <a:bodyPr lIns="45719" rIns="45719"/>
          <a:lstStyle/>
          <a:p>
            <a:pPr defTabSz="321468">
              <a:defRPr sz="1100">
                <a:latin typeface="+mn-lt"/>
                <a:ea typeface="+mn-ea"/>
                <a:cs typeface="+mn-cs"/>
                <a:sym typeface="Helvetica"/>
              </a:defRPr>
            </a:pPr>
            <a:endParaRPr/>
          </a:p>
        </p:txBody>
      </p:sp>
      <p:sp>
        <p:nvSpPr>
          <p:cNvPr id="494" name="Shape 494"/>
          <p:cNvSpPr/>
          <p:nvPr/>
        </p:nvSpPr>
        <p:spPr>
          <a:xfrm>
            <a:off x="1841709" y="4556071"/>
            <a:ext cx="8210226" cy="944865"/>
          </a:xfrm>
          <a:prstGeom prst="rect">
            <a:avLst/>
          </a:prstGeom>
          <a:solidFill>
            <a:srgbClr val="FFFFFF"/>
          </a:solidFill>
          <a:ln w="38100">
            <a:solidFill>
              <a:srgbClr val="D93F2A"/>
            </a:solidFill>
            <a:custDash>
              <a:ds d="200000" sp="200000"/>
            </a:custDash>
            <a:miter lim="400000"/>
          </a:ln>
        </p:spPr>
        <p:txBody>
          <a:bodyPr lIns="45719" rIns="45719" anchor="ctr"/>
          <a:lstStyle/>
          <a:p>
            <a:pPr defTabSz="321468">
              <a:defRPr sz="1600">
                <a:latin typeface="Calibri"/>
                <a:ea typeface="Calibri"/>
                <a:cs typeface="Calibri"/>
                <a:sym typeface="Calibri"/>
              </a:defRPr>
            </a:pPr>
            <a:endParaRPr/>
          </a:p>
        </p:txBody>
      </p:sp>
      <p:sp>
        <p:nvSpPr>
          <p:cNvPr id="495" name="Shape 495"/>
          <p:cNvSpPr/>
          <p:nvPr/>
        </p:nvSpPr>
        <p:spPr>
          <a:xfrm>
            <a:off x="3326160" y="2227022"/>
            <a:ext cx="4368213" cy="485609"/>
          </a:xfrm>
          <a:prstGeom prst="roundRect">
            <a:avLst>
              <a:gd name="adj" fmla="val 27583"/>
            </a:avLst>
          </a:prstGeom>
          <a:solidFill>
            <a:srgbClr val="9A403E"/>
          </a:solidFill>
          <a:ln w="12700">
            <a:miter lim="400000"/>
          </a:ln>
          <a:extLst>
            <a:ext uri="{C572A759-6A51-4108-AA02-DFA0A04FC94B}">
              <ma14:wrappingTextBoxFlag xmlns:ma14="http://schemas.microsoft.com/office/mac/drawingml/2011/main" val="1"/>
            </a:ext>
          </a:extLst>
        </p:spPr>
        <p:txBody>
          <a:bodyPr lIns="45719" rIns="45719" anchor="ctr"/>
          <a:lstStyle>
            <a:lvl1pPr algn="ctr" defTabSz="321468">
              <a:defRPr sz="1600">
                <a:solidFill>
                  <a:srgbClr val="FFFFFF"/>
                </a:solidFill>
                <a:latin typeface="Calibri"/>
                <a:ea typeface="Calibri"/>
                <a:cs typeface="Calibri"/>
                <a:sym typeface="Calibri"/>
              </a:defRPr>
            </a:lvl1pPr>
          </a:lstStyle>
          <a:p>
            <a:r>
              <a:t>API网关/Edge Service</a:t>
            </a:r>
          </a:p>
        </p:txBody>
      </p:sp>
      <p:grpSp>
        <p:nvGrpSpPr>
          <p:cNvPr id="499" name="Group 499"/>
          <p:cNvGrpSpPr/>
          <p:nvPr/>
        </p:nvGrpSpPr>
        <p:grpSpPr>
          <a:xfrm>
            <a:off x="4919737" y="1668871"/>
            <a:ext cx="770860" cy="475512"/>
            <a:chOff x="385429" y="0"/>
            <a:chExt cx="770859" cy="475511"/>
          </a:xfrm>
        </p:grpSpPr>
        <p:sp>
          <p:nvSpPr>
            <p:cNvPr id="496" name="Shape 496"/>
            <p:cNvSpPr/>
            <p:nvPr/>
          </p:nvSpPr>
          <p:spPr>
            <a:xfrm flipH="1">
              <a:off x="770859" y="0"/>
              <a:ext cx="1" cy="475512"/>
            </a:xfrm>
            <a:prstGeom prst="line">
              <a:avLst/>
            </a:prstGeom>
            <a:noFill/>
            <a:ln w="50800" cap="flat">
              <a:solidFill>
                <a:srgbClr val="4F81BD"/>
              </a:solidFill>
              <a:prstDash val="solid"/>
              <a:bevel/>
              <a:tailEnd type="triangle" w="med" len="med"/>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sp>
          <p:nvSpPr>
            <p:cNvPr id="497" name="Shape 497"/>
            <p:cNvSpPr/>
            <p:nvPr/>
          </p:nvSpPr>
          <p:spPr>
            <a:xfrm flipH="1">
              <a:off x="385429" y="0"/>
              <a:ext cx="1" cy="475512"/>
            </a:xfrm>
            <a:prstGeom prst="line">
              <a:avLst/>
            </a:prstGeom>
            <a:noFill/>
            <a:ln w="50800" cap="flat">
              <a:solidFill>
                <a:srgbClr val="4F81BD"/>
              </a:solidFill>
              <a:prstDash val="solid"/>
              <a:bevel/>
              <a:tailEnd type="triangle" w="med" len="med"/>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sp>
          <p:nvSpPr>
            <p:cNvPr id="498" name="Shape 498"/>
            <p:cNvSpPr/>
            <p:nvPr/>
          </p:nvSpPr>
          <p:spPr>
            <a:xfrm>
              <a:off x="1156289" y="0"/>
              <a:ext cx="1" cy="475512"/>
            </a:xfrm>
            <a:prstGeom prst="line">
              <a:avLst/>
            </a:prstGeom>
            <a:noFill/>
            <a:ln w="50800" cap="flat">
              <a:solidFill>
                <a:srgbClr val="4F81BD"/>
              </a:solidFill>
              <a:prstDash val="solid"/>
              <a:bevel/>
              <a:tailEnd type="triangle" w="med" len="med"/>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grpSp>
      <p:sp>
        <p:nvSpPr>
          <p:cNvPr id="500" name="Shape 500"/>
          <p:cNvSpPr/>
          <p:nvPr/>
        </p:nvSpPr>
        <p:spPr>
          <a:xfrm>
            <a:off x="5792660" y="3476531"/>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01" name="Shape 501"/>
          <p:cNvSpPr/>
          <p:nvPr/>
        </p:nvSpPr>
        <p:spPr>
          <a:xfrm>
            <a:off x="5202113" y="3484240"/>
            <a:ext cx="308324" cy="308323"/>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02" name="Shape 502"/>
          <p:cNvSpPr/>
          <p:nvPr/>
        </p:nvSpPr>
        <p:spPr>
          <a:xfrm>
            <a:off x="4611539" y="3491948"/>
            <a:ext cx="308324" cy="308323"/>
          </a:xfrm>
          <a:prstGeom prst="ellipse">
            <a:avLst/>
          </a:prstGeom>
          <a:solidFill>
            <a:srgbClr val="C0504D"/>
          </a:solidFill>
          <a:ln w="12700">
            <a:solidFill>
              <a:srgbClr val="8C3A38"/>
            </a:solidFill>
            <a:bevel/>
          </a:ln>
          <a:effectLst>
            <a:outerShdw blurRad="25400" dist="12700" dir="5400000" rotWithShape="0">
              <a:srgbClr val="000000">
                <a:alpha val="35000"/>
              </a:srgbClr>
            </a:outerShdw>
          </a:effectLst>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03" name="Shape 503"/>
          <p:cNvSpPr/>
          <p:nvPr/>
        </p:nvSpPr>
        <p:spPr>
          <a:xfrm>
            <a:off x="5202113" y="2874582"/>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04" name="Shape 504"/>
          <p:cNvSpPr/>
          <p:nvPr/>
        </p:nvSpPr>
        <p:spPr>
          <a:xfrm>
            <a:off x="6881948" y="3476735"/>
            <a:ext cx="308323" cy="308323"/>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05" name="Shape 505"/>
          <p:cNvSpPr/>
          <p:nvPr/>
        </p:nvSpPr>
        <p:spPr>
          <a:xfrm>
            <a:off x="6314498" y="3469027"/>
            <a:ext cx="308323" cy="308323"/>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06" name="Shape 506"/>
          <p:cNvSpPr/>
          <p:nvPr/>
        </p:nvSpPr>
        <p:spPr>
          <a:xfrm>
            <a:off x="6314498" y="2867077"/>
            <a:ext cx="308323" cy="308324"/>
          </a:xfrm>
          <a:prstGeom prst="ellipse">
            <a:avLst/>
          </a:prstGeom>
          <a:solidFill>
            <a:srgbClr val="C0504D"/>
          </a:solidFill>
          <a:ln w="12700">
            <a:solidFill>
              <a:srgbClr val="8C3A38"/>
            </a:solidFill>
            <a:bevel/>
          </a:ln>
          <a:effectLst>
            <a:outerShdw blurRad="25400" dist="12700" dir="5400000" rotWithShape="0">
              <a:srgbClr val="000000">
                <a:alpha val="35000"/>
              </a:srgbClr>
            </a:outerShdw>
          </a:effectLst>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07" name="Shape 507"/>
          <p:cNvSpPr/>
          <p:nvPr/>
        </p:nvSpPr>
        <p:spPr>
          <a:xfrm>
            <a:off x="5504698" y="3220031"/>
            <a:ext cx="313282" cy="272982"/>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508" name="Shape 508"/>
          <p:cNvSpPr/>
          <p:nvPr/>
        </p:nvSpPr>
        <p:spPr>
          <a:xfrm>
            <a:off x="5347331" y="3256788"/>
            <a:ext cx="1" cy="169829"/>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509" name="Shape 509"/>
          <p:cNvSpPr/>
          <p:nvPr/>
        </p:nvSpPr>
        <p:spPr>
          <a:xfrm>
            <a:off x="6470181" y="3247859"/>
            <a:ext cx="1" cy="178758"/>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510" name="Shape 510"/>
          <p:cNvSpPr/>
          <p:nvPr/>
        </p:nvSpPr>
        <p:spPr>
          <a:xfrm>
            <a:off x="6586407" y="3245583"/>
            <a:ext cx="313282" cy="272983"/>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511" name="Shape 511"/>
          <p:cNvSpPr/>
          <p:nvPr/>
        </p:nvSpPr>
        <p:spPr>
          <a:xfrm flipV="1">
            <a:off x="6072629" y="3227359"/>
            <a:ext cx="288648" cy="288647"/>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512" name="Shape 512"/>
          <p:cNvSpPr/>
          <p:nvPr/>
        </p:nvSpPr>
        <p:spPr>
          <a:xfrm flipV="1">
            <a:off x="4895667" y="3204287"/>
            <a:ext cx="288648" cy="288647"/>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513" name="Shape 513"/>
          <p:cNvSpPr/>
          <p:nvPr/>
        </p:nvSpPr>
        <p:spPr>
          <a:xfrm>
            <a:off x="3335784" y="3360463"/>
            <a:ext cx="3938767" cy="1"/>
          </a:xfrm>
          <a:prstGeom prst="line">
            <a:avLst/>
          </a:prstGeom>
          <a:ln w="12700">
            <a:solidFill>
              <a:srgbClr val="4F81BD"/>
            </a:solidFill>
            <a:custDash>
              <a:ds d="600000" sp="600000"/>
            </a:custDash>
            <a:miter lim="400000"/>
          </a:ln>
        </p:spPr>
        <p:txBody>
          <a:bodyPr lIns="45719" rIns="45719"/>
          <a:lstStyle/>
          <a:p>
            <a:pPr defTabSz="321468">
              <a:defRPr sz="1100">
                <a:latin typeface="+mn-lt"/>
                <a:ea typeface="+mn-ea"/>
                <a:cs typeface="+mn-cs"/>
                <a:sym typeface="Helvetica"/>
              </a:defRPr>
            </a:pPr>
            <a:endParaRPr/>
          </a:p>
        </p:txBody>
      </p:sp>
      <p:sp>
        <p:nvSpPr>
          <p:cNvPr id="514" name="Shape 514"/>
          <p:cNvSpPr/>
          <p:nvPr/>
        </p:nvSpPr>
        <p:spPr>
          <a:xfrm>
            <a:off x="2013348" y="4131080"/>
            <a:ext cx="866141" cy="35052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2000" b="1">
                <a:latin typeface="Calibri"/>
                <a:ea typeface="Calibri"/>
                <a:cs typeface="Calibri"/>
                <a:sym typeface="Calibri"/>
              </a:defRPr>
            </a:lvl1pPr>
          </a:lstStyle>
          <a:p>
            <a:r>
              <a:t>支撑层</a:t>
            </a:r>
          </a:p>
        </p:txBody>
      </p:sp>
      <p:sp>
        <p:nvSpPr>
          <p:cNvPr id="515" name="Shape 515"/>
          <p:cNvSpPr/>
          <p:nvPr/>
        </p:nvSpPr>
        <p:spPr>
          <a:xfrm>
            <a:off x="1872734" y="4843792"/>
            <a:ext cx="1120141" cy="35052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2000" b="1">
                <a:latin typeface="Calibri"/>
                <a:ea typeface="Calibri"/>
                <a:cs typeface="Calibri"/>
                <a:sym typeface="Calibri"/>
              </a:defRPr>
            </a:lvl1pPr>
          </a:lstStyle>
          <a:p>
            <a:r>
              <a:t>基础设施</a:t>
            </a:r>
          </a:p>
        </p:txBody>
      </p:sp>
      <p:sp>
        <p:nvSpPr>
          <p:cNvPr id="516" name="Shape 516"/>
          <p:cNvSpPr/>
          <p:nvPr/>
        </p:nvSpPr>
        <p:spPr>
          <a:xfrm>
            <a:off x="1949244" y="2981800"/>
            <a:ext cx="967121" cy="71831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ctr" defTabSz="321468">
              <a:defRPr sz="2000" b="1">
                <a:latin typeface="Calibri"/>
                <a:ea typeface="Calibri"/>
                <a:cs typeface="Calibri"/>
                <a:sym typeface="Calibri"/>
              </a:defRPr>
            </a:pPr>
            <a:r>
              <a:t>业务层</a:t>
            </a:r>
          </a:p>
          <a:p>
            <a:pPr algn="ctr" defTabSz="321468">
              <a:defRPr sz="1200" b="1">
                <a:latin typeface="Calibri"/>
                <a:ea typeface="Calibri"/>
                <a:cs typeface="Calibri"/>
                <a:sym typeface="Calibri"/>
              </a:defRPr>
            </a:pPr>
            <a:r>
              <a:t>    - 聚合服务</a:t>
            </a:r>
          </a:p>
          <a:p>
            <a:pPr algn="ctr" defTabSz="321468">
              <a:defRPr sz="1200" b="1">
                <a:latin typeface="Calibri"/>
                <a:ea typeface="Calibri"/>
                <a:cs typeface="Calibri"/>
                <a:sym typeface="Calibri"/>
              </a:defRPr>
            </a:pPr>
            <a:r>
              <a:t>    - 基础服务</a:t>
            </a:r>
          </a:p>
        </p:txBody>
      </p:sp>
      <p:sp>
        <p:nvSpPr>
          <p:cNvPr id="517" name="Shape 517"/>
          <p:cNvSpPr/>
          <p:nvPr/>
        </p:nvSpPr>
        <p:spPr>
          <a:xfrm>
            <a:off x="8158234" y="1514462"/>
            <a:ext cx="1431564" cy="61722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ctr" defTabSz="321468">
              <a:defRPr sz="2000" b="1">
                <a:latin typeface="Calibri"/>
                <a:ea typeface="Calibri"/>
                <a:cs typeface="Calibri"/>
                <a:sym typeface="Calibri"/>
              </a:defRPr>
            </a:pPr>
            <a:r>
              <a:t>交付流水线</a:t>
            </a:r>
          </a:p>
          <a:p>
            <a:pPr algn="ctr" defTabSz="321468">
              <a:defRPr sz="2000" b="1">
                <a:latin typeface="Calibri"/>
                <a:ea typeface="Calibri"/>
                <a:cs typeface="Calibri"/>
                <a:sym typeface="Calibri"/>
              </a:defRPr>
            </a:pPr>
            <a:r>
              <a:t>与工程实践</a:t>
            </a:r>
          </a:p>
        </p:txBody>
      </p:sp>
      <p:sp>
        <p:nvSpPr>
          <p:cNvPr id="518" name="Shape 518"/>
          <p:cNvSpPr/>
          <p:nvPr/>
        </p:nvSpPr>
        <p:spPr>
          <a:xfrm>
            <a:off x="4616227" y="3492250"/>
            <a:ext cx="308324" cy="308323"/>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19" name="Shape 519"/>
          <p:cNvSpPr/>
          <p:nvPr/>
        </p:nvSpPr>
        <p:spPr>
          <a:xfrm>
            <a:off x="4025679" y="3499958"/>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20" name="Shape 520"/>
          <p:cNvSpPr/>
          <p:nvPr/>
        </p:nvSpPr>
        <p:spPr>
          <a:xfrm>
            <a:off x="3435105" y="3507666"/>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21" name="Shape 521"/>
          <p:cNvSpPr/>
          <p:nvPr/>
        </p:nvSpPr>
        <p:spPr>
          <a:xfrm>
            <a:off x="4025679" y="2890300"/>
            <a:ext cx="308324" cy="308324"/>
          </a:xfrm>
          <a:prstGeom prst="ellipse">
            <a:avLst/>
          </a:prstGeom>
          <a:solidFill>
            <a:srgbClr val="C0504D"/>
          </a:solidFill>
          <a:ln w="12700">
            <a:solidFill>
              <a:srgbClr val="8C3A38"/>
            </a:solidFill>
            <a:bevel/>
          </a:ln>
        </p:spPr>
        <p:txBody>
          <a:bodyPr lIns="45719" rIns="45719" anchor="ctr"/>
          <a:lstStyle/>
          <a:p>
            <a:pPr defTabSz="321468">
              <a:defRPr sz="1600">
                <a:solidFill>
                  <a:srgbClr val="FFFFFF"/>
                </a:solidFill>
                <a:latin typeface="Calibri"/>
                <a:ea typeface="Calibri"/>
                <a:cs typeface="Calibri"/>
                <a:sym typeface="Calibri"/>
              </a:defRPr>
            </a:pPr>
            <a:endParaRPr/>
          </a:p>
        </p:txBody>
      </p:sp>
      <p:sp>
        <p:nvSpPr>
          <p:cNvPr id="522" name="Shape 522"/>
          <p:cNvSpPr/>
          <p:nvPr/>
        </p:nvSpPr>
        <p:spPr>
          <a:xfrm>
            <a:off x="4328264" y="3235749"/>
            <a:ext cx="313282" cy="272982"/>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523" name="Shape 523"/>
          <p:cNvSpPr/>
          <p:nvPr/>
        </p:nvSpPr>
        <p:spPr>
          <a:xfrm>
            <a:off x="4161968" y="3263577"/>
            <a:ext cx="1" cy="178758"/>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sp>
        <p:nvSpPr>
          <p:cNvPr id="524" name="Shape 524"/>
          <p:cNvSpPr/>
          <p:nvPr/>
        </p:nvSpPr>
        <p:spPr>
          <a:xfrm flipV="1">
            <a:off x="3719234" y="3220005"/>
            <a:ext cx="288647" cy="288647"/>
          </a:xfrm>
          <a:prstGeom prst="line">
            <a:avLst/>
          </a:prstGeom>
          <a:ln w="12700">
            <a:solidFill>
              <a:srgbClr val="4F81BD"/>
            </a:solidFill>
            <a:bevel/>
          </a:ln>
        </p:spPr>
        <p:txBody>
          <a:bodyPr lIns="45719" rIns="45719"/>
          <a:lstStyle/>
          <a:p>
            <a:pPr defTabSz="321468">
              <a:defRPr sz="1100">
                <a:latin typeface="+mn-lt"/>
                <a:ea typeface="+mn-ea"/>
                <a:cs typeface="+mn-cs"/>
                <a:sym typeface="Helvetica"/>
              </a:defRPr>
            </a:pPr>
            <a:endParaRPr/>
          </a:p>
        </p:txBody>
      </p:sp>
      <p:grpSp>
        <p:nvGrpSpPr>
          <p:cNvPr id="527" name="Group 527"/>
          <p:cNvGrpSpPr/>
          <p:nvPr/>
        </p:nvGrpSpPr>
        <p:grpSpPr>
          <a:xfrm>
            <a:off x="3035026" y="4604776"/>
            <a:ext cx="6953902" cy="847455"/>
            <a:chOff x="0" y="0"/>
            <a:chExt cx="6953901" cy="847454"/>
          </a:xfrm>
        </p:grpSpPr>
        <p:sp>
          <p:nvSpPr>
            <p:cNvPr id="525" name="Shape 525"/>
            <p:cNvSpPr/>
            <p:nvPr/>
          </p:nvSpPr>
          <p:spPr>
            <a:xfrm>
              <a:off x="0" y="0"/>
              <a:ext cx="6953901" cy="847455"/>
            </a:xfrm>
            <a:prstGeom prst="roundRect">
              <a:avLst>
                <a:gd name="adj" fmla="val 16574"/>
              </a:avLst>
            </a:prstGeom>
            <a:solidFill>
              <a:srgbClr val="665082"/>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p>
              <a:pPr algn="ctr" defTabSz="321468">
                <a:defRPr sz="2000">
                  <a:solidFill>
                    <a:srgbClr val="FFFFFF"/>
                  </a:solidFill>
                  <a:latin typeface="Calibri"/>
                  <a:ea typeface="Calibri"/>
                  <a:cs typeface="Calibri"/>
                  <a:sym typeface="Calibri"/>
                </a:defRPr>
              </a:pPr>
              <a:r>
                <a:t>CaaS/PaaS</a:t>
              </a:r>
            </a:p>
            <a:p>
              <a:pPr algn="ctr" defTabSz="321468">
                <a:defRPr sz="2000">
                  <a:solidFill>
                    <a:srgbClr val="FFFFFF"/>
                  </a:solidFill>
                  <a:latin typeface="Calibri"/>
                  <a:ea typeface="Calibri"/>
                  <a:cs typeface="Calibri"/>
                  <a:sym typeface="Calibri"/>
                </a:defRPr>
              </a:pPr>
              <a:r>
                <a:t>IaaS</a:t>
              </a:r>
            </a:p>
          </p:txBody>
        </p:sp>
        <p:sp>
          <p:nvSpPr>
            <p:cNvPr id="526" name="Shape 526"/>
            <p:cNvSpPr/>
            <p:nvPr/>
          </p:nvSpPr>
          <p:spPr>
            <a:xfrm>
              <a:off x="36648" y="439987"/>
              <a:ext cx="6880605" cy="1"/>
            </a:xfrm>
            <a:prstGeom prst="line">
              <a:avLst/>
            </a:prstGeom>
            <a:noFill/>
            <a:ln w="25400" cap="flat">
              <a:solidFill>
                <a:srgbClr val="7BA1CE"/>
              </a:solidFill>
              <a:custDash>
                <a:ds d="600000" sp="600000"/>
              </a:custDash>
              <a:miter lim="400000"/>
            </a:ln>
            <a:effectLst/>
          </p:spPr>
          <p:txBody>
            <a:bodyPr wrap="square" lIns="45719" tIns="45719" rIns="45719" bIns="45719" numCol="1" anchor="t">
              <a:noAutofit/>
            </a:bodyPr>
            <a:lstStyle/>
            <a:p>
              <a:pPr defTabSz="321468">
                <a:defRPr sz="1100">
                  <a:latin typeface="+mn-lt"/>
                  <a:ea typeface="+mn-ea"/>
                  <a:cs typeface="+mn-cs"/>
                  <a:sym typeface="Helvetica"/>
                </a:defRPr>
              </a:pPr>
              <a:endParaRPr/>
            </a:p>
          </p:txBody>
        </p:sp>
      </p:grpSp>
      <p:sp>
        <p:nvSpPr>
          <p:cNvPr id="528" name="Shape 528"/>
          <p:cNvSpPr/>
          <p:nvPr/>
        </p:nvSpPr>
        <p:spPr>
          <a:xfrm>
            <a:off x="7795423" y="2222325"/>
            <a:ext cx="462183" cy="1794262"/>
          </a:xfrm>
          <a:prstGeom prst="roundRect">
            <a:avLst>
              <a:gd name="adj" fmla="val 28981"/>
            </a:avLst>
          </a:prstGeom>
          <a:solidFill>
            <a:srgbClr val="3C8A9E"/>
          </a:solidFill>
          <a:ln w="12700">
            <a:solidFill>
              <a:srgbClr val="4F81BD"/>
            </a:solidFill>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lIns="45719" rIns="45719"/>
          <a:lstStyle/>
          <a:p>
            <a:pPr algn="ctr" defTabSz="321468">
              <a:defRPr sz="1600">
                <a:solidFill>
                  <a:srgbClr val="FFFFFF"/>
                </a:solidFill>
                <a:latin typeface="Calibri"/>
                <a:ea typeface="Calibri"/>
                <a:cs typeface="Calibri"/>
                <a:sym typeface="Calibri"/>
              </a:defRPr>
            </a:pPr>
            <a:r>
              <a:t>微</a:t>
            </a:r>
          </a:p>
          <a:p>
            <a:pPr algn="ctr" defTabSz="321468">
              <a:defRPr sz="1600">
                <a:solidFill>
                  <a:srgbClr val="FFFFFF"/>
                </a:solidFill>
                <a:latin typeface="Calibri"/>
                <a:ea typeface="Calibri"/>
                <a:cs typeface="Calibri"/>
                <a:sym typeface="Calibri"/>
              </a:defRPr>
            </a:pPr>
            <a:r>
              <a:t>服</a:t>
            </a:r>
          </a:p>
          <a:p>
            <a:pPr algn="ctr" defTabSz="321468">
              <a:defRPr sz="1600">
                <a:solidFill>
                  <a:srgbClr val="FFFFFF"/>
                </a:solidFill>
                <a:latin typeface="Calibri"/>
                <a:ea typeface="Calibri"/>
                <a:cs typeface="Calibri"/>
                <a:sym typeface="Calibri"/>
              </a:defRPr>
            </a:pPr>
            <a:r>
              <a:t>务</a:t>
            </a:r>
          </a:p>
          <a:p>
            <a:pPr algn="ctr" defTabSz="321468">
              <a:defRPr sz="1600">
                <a:solidFill>
                  <a:srgbClr val="FFFFFF"/>
                </a:solidFill>
                <a:latin typeface="Calibri"/>
                <a:ea typeface="Calibri"/>
                <a:cs typeface="Calibri"/>
                <a:sym typeface="Calibri"/>
              </a:defRPr>
            </a:pPr>
            <a:r>
              <a:t>开发框架</a:t>
            </a:r>
          </a:p>
        </p:txBody>
      </p:sp>
      <p:sp>
        <p:nvSpPr>
          <p:cNvPr id="529" name="Shape 529"/>
          <p:cNvSpPr/>
          <p:nvPr/>
        </p:nvSpPr>
        <p:spPr>
          <a:xfrm>
            <a:off x="9312862" y="2222325"/>
            <a:ext cx="462183" cy="1794262"/>
          </a:xfrm>
          <a:prstGeom prst="roundRect">
            <a:avLst>
              <a:gd name="adj" fmla="val 28981"/>
            </a:avLst>
          </a:prstGeom>
          <a:solidFill>
            <a:srgbClr val="3C8A9E"/>
          </a:solidFill>
          <a:ln w="12700">
            <a:solidFill>
              <a:srgbClr val="4F81BD"/>
            </a:solidFill>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lIns="45719" rIns="45719"/>
          <a:lstStyle>
            <a:lvl1pPr algn="ctr" defTabSz="321468">
              <a:defRPr sz="1600">
                <a:solidFill>
                  <a:srgbClr val="FFFFFF"/>
                </a:solidFill>
                <a:latin typeface="Calibri"/>
                <a:ea typeface="Calibri"/>
                <a:cs typeface="Calibri"/>
                <a:sym typeface="Calibri"/>
              </a:defRPr>
            </a:lvl1pPr>
          </a:lstStyle>
          <a:p>
            <a:r>
              <a:t>工程实践与规范</a:t>
            </a:r>
          </a:p>
        </p:txBody>
      </p:sp>
      <p:sp>
        <p:nvSpPr>
          <p:cNvPr id="530" name="Shape 530"/>
          <p:cNvSpPr/>
          <p:nvPr/>
        </p:nvSpPr>
        <p:spPr>
          <a:xfrm>
            <a:off x="8303327" y="2204998"/>
            <a:ext cx="462183" cy="1794262"/>
          </a:xfrm>
          <a:prstGeom prst="roundRect">
            <a:avLst>
              <a:gd name="adj" fmla="val 28981"/>
            </a:avLst>
          </a:prstGeom>
          <a:solidFill>
            <a:srgbClr val="3C8A9E"/>
          </a:solidFill>
          <a:ln w="12700">
            <a:solidFill>
              <a:srgbClr val="4F81BD"/>
            </a:solidFill>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lIns="45719" rIns="45719"/>
          <a:lstStyle/>
          <a:p>
            <a:pPr algn="ctr" defTabSz="321468">
              <a:defRPr sz="1600">
                <a:solidFill>
                  <a:srgbClr val="FFFFFF"/>
                </a:solidFill>
                <a:latin typeface="Calibri"/>
                <a:ea typeface="Calibri"/>
                <a:cs typeface="Calibri"/>
                <a:sym typeface="Calibri"/>
              </a:defRPr>
            </a:pPr>
            <a:r>
              <a:t>持续交</a:t>
            </a:r>
          </a:p>
          <a:p>
            <a:pPr algn="ctr" defTabSz="321468">
              <a:defRPr sz="1600">
                <a:solidFill>
                  <a:srgbClr val="FFFFFF"/>
                </a:solidFill>
                <a:latin typeface="Calibri"/>
                <a:ea typeface="Calibri"/>
                <a:cs typeface="Calibri"/>
                <a:sym typeface="Calibri"/>
              </a:defRPr>
            </a:pPr>
            <a:r>
              <a:t>付流水线</a:t>
            </a:r>
          </a:p>
        </p:txBody>
      </p:sp>
      <p:sp>
        <p:nvSpPr>
          <p:cNvPr id="531" name="Shape 531"/>
          <p:cNvSpPr/>
          <p:nvPr/>
        </p:nvSpPr>
        <p:spPr>
          <a:xfrm>
            <a:off x="8810536" y="2204998"/>
            <a:ext cx="462183" cy="1794262"/>
          </a:xfrm>
          <a:prstGeom prst="roundRect">
            <a:avLst>
              <a:gd name="adj" fmla="val 28981"/>
            </a:avLst>
          </a:prstGeom>
          <a:solidFill>
            <a:srgbClr val="3C8A9E"/>
          </a:solidFill>
          <a:ln w="12700">
            <a:solidFill>
              <a:srgbClr val="4F81BD"/>
            </a:solidFill>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lIns="45719" rIns="45719"/>
          <a:lstStyle/>
          <a:p>
            <a:pPr algn="ctr" defTabSz="321468">
              <a:defRPr sz="1600">
                <a:solidFill>
                  <a:srgbClr val="FFFFFF"/>
                </a:solidFill>
                <a:latin typeface="Calibri"/>
                <a:ea typeface="Calibri"/>
                <a:cs typeface="Calibri"/>
                <a:sym typeface="Calibri"/>
              </a:defRPr>
            </a:pPr>
            <a:r>
              <a:t>端</a:t>
            </a:r>
          </a:p>
          <a:p>
            <a:pPr algn="ctr" defTabSz="321468">
              <a:defRPr sz="1600">
                <a:solidFill>
                  <a:srgbClr val="FFFFFF"/>
                </a:solidFill>
                <a:latin typeface="Calibri"/>
                <a:ea typeface="Calibri"/>
                <a:cs typeface="Calibri"/>
                <a:sym typeface="Calibri"/>
              </a:defRPr>
            </a:pPr>
            <a:r>
              <a:t>到端的工具链</a:t>
            </a:r>
          </a:p>
        </p:txBody>
      </p:sp>
      <p:grpSp>
        <p:nvGrpSpPr>
          <p:cNvPr id="540" name="Group 540"/>
          <p:cNvGrpSpPr/>
          <p:nvPr/>
        </p:nvGrpSpPr>
        <p:grpSpPr>
          <a:xfrm>
            <a:off x="2993426" y="4123803"/>
            <a:ext cx="6953902" cy="366118"/>
            <a:chOff x="0" y="0"/>
            <a:chExt cx="6953900" cy="366117"/>
          </a:xfrm>
        </p:grpSpPr>
        <p:sp>
          <p:nvSpPr>
            <p:cNvPr id="532" name="Shape 532"/>
            <p:cNvSpPr/>
            <p:nvPr/>
          </p:nvSpPr>
          <p:spPr>
            <a:xfrm>
              <a:off x="0" y="4247"/>
              <a:ext cx="999317" cy="357188"/>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注册发现</a:t>
              </a:r>
            </a:p>
          </p:txBody>
        </p:sp>
        <p:sp>
          <p:nvSpPr>
            <p:cNvPr id="533" name="Shape 533"/>
            <p:cNvSpPr/>
            <p:nvPr/>
          </p:nvSpPr>
          <p:spPr>
            <a:xfrm>
              <a:off x="6276345" y="8929"/>
              <a:ext cx="677556" cy="357189"/>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监控</a:t>
              </a:r>
            </a:p>
          </p:txBody>
        </p:sp>
        <p:sp>
          <p:nvSpPr>
            <p:cNvPr id="534" name="Shape 534"/>
            <p:cNvSpPr/>
            <p:nvPr/>
          </p:nvSpPr>
          <p:spPr>
            <a:xfrm>
              <a:off x="2749215" y="7638"/>
              <a:ext cx="771752" cy="357189"/>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调用链</a:t>
              </a:r>
            </a:p>
          </p:txBody>
        </p:sp>
        <p:sp>
          <p:nvSpPr>
            <p:cNvPr id="535" name="Shape 535"/>
            <p:cNvSpPr/>
            <p:nvPr/>
          </p:nvSpPr>
          <p:spPr>
            <a:xfrm>
              <a:off x="4553811" y="8929"/>
              <a:ext cx="682455" cy="357189"/>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路由</a:t>
              </a:r>
            </a:p>
          </p:txBody>
        </p:sp>
        <p:sp>
          <p:nvSpPr>
            <p:cNvPr id="536" name="Shape 536"/>
            <p:cNvSpPr/>
            <p:nvPr/>
          </p:nvSpPr>
          <p:spPr>
            <a:xfrm>
              <a:off x="3539824" y="0"/>
              <a:ext cx="999318" cy="357188"/>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授权认证</a:t>
              </a:r>
            </a:p>
          </p:txBody>
        </p:sp>
        <p:sp>
          <p:nvSpPr>
            <p:cNvPr id="537" name="Shape 537"/>
            <p:cNvSpPr/>
            <p:nvPr/>
          </p:nvSpPr>
          <p:spPr>
            <a:xfrm>
              <a:off x="5255400" y="8929"/>
              <a:ext cx="999318" cy="357189"/>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日志聚合</a:t>
              </a:r>
            </a:p>
          </p:txBody>
        </p:sp>
        <p:sp>
          <p:nvSpPr>
            <p:cNvPr id="538" name="Shape 538"/>
            <p:cNvSpPr/>
            <p:nvPr/>
          </p:nvSpPr>
          <p:spPr>
            <a:xfrm>
              <a:off x="2036266" y="4247"/>
              <a:ext cx="682455" cy="357188"/>
            </a:xfrm>
            <a:prstGeom prst="roundRect">
              <a:avLst>
                <a:gd name="adj" fmla="val 32169"/>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容错</a:t>
              </a:r>
            </a:p>
          </p:txBody>
        </p:sp>
        <p:sp>
          <p:nvSpPr>
            <p:cNvPr id="539" name="Shape 539"/>
            <p:cNvSpPr/>
            <p:nvPr/>
          </p:nvSpPr>
          <p:spPr>
            <a:xfrm>
              <a:off x="1015408" y="403"/>
              <a:ext cx="999318" cy="357188"/>
            </a:xfrm>
            <a:prstGeom prst="roundRect">
              <a:avLst>
                <a:gd name="adj" fmla="val 37500"/>
              </a:avLst>
            </a:prstGeom>
            <a:solidFill>
              <a:srgbClr val="F79646"/>
            </a:solidFill>
            <a:ln w="12700" cap="flat">
              <a:solidFill>
                <a:srgbClr val="4F81BD"/>
              </a:solidFill>
              <a:prstDash val="solid"/>
              <a:bevel/>
            </a:ln>
            <a:effectLst>
              <a:outerShdw blurRad="25400" dist="12700" dir="5400000" rotWithShape="0">
                <a:srgbClr val="000000">
                  <a:alpha val="35000"/>
                </a:srgbClr>
              </a:outerShdw>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lvl1pPr algn="ctr" defTabSz="321468">
                <a:defRPr sz="1400">
                  <a:latin typeface="Calibri"/>
                  <a:ea typeface="Calibri"/>
                  <a:cs typeface="Calibri"/>
                  <a:sym typeface="Calibri"/>
                </a:defRPr>
              </a:lvl1pPr>
            </a:lstStyle>
            <a:p>
              <a:r>
                <a:t>集中配置</a:t>
              </a:r>
            </a:p>
          </p:txBody>
        </p:sp>
      </p:grpSp>
      <p:sp>
        <p:nvSpPr>
          <p:cNvPr id="541" name="Shape 541"/>
          <p:cNvSpPr/>
          <p:nvPr/>
        </p:nvSpPr>
        <p:spPr>
          <a:xfrm>
            <a:off x="1999734" y="2285115"/>
            <a:ext cx="866141" cy="35052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2000" b="1">
                <a:latin typeface="Calibri"/>
                <a:ea typeface="Calibri"/>
                <a:cs typeface="Calibri"/>
                <a:sym typeface="Calibri"/>
              </a:defRPr>
            </a:lvl1pPr>
          </a:lstStyle>
          <a:p>
            <a:r>
              <a:t>接入层</a:t>
            </a:r>
          </a:p>
        </p:txBody>
      </p:sp>
    </p:spTree>
  </p:cSld>
  <p:clrMapOvr>
    <a:masterClrMapping/>
  </p:clrMapOvr>
  <p:transition xmlns:p14="http://schemas.microsoft.com/office/powerpoint/2010/mai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0" name="Group 550"/>
          <p:cNvGrpSpPr/>
          <p:nvPr/>
        </p:nvGrpSpPr>
        <p:grpSpPr>
          <a:xfrm>
            <a:off x="2307196" y="1586989"/>
            <a:ext cx="7577608" cy="4395367"/>
            <a:chOff x="0" y="0"/>
            <a:chExt cx="7577607" cy="4395365"/>
          </a:xfrm>
        </p:grpSpPr>
        <p:pic>
          <p:nvPicPr>
            <p:cNvPr id="543" name="image18.jpg"/>
            <p:cNvPicPr>
              <a:picLocks noChangeAspect="1"/>
            </p:cNvPicPr>
            <p:nvPr/>
          </p:nvPicPr>
          <p:blipFill>
            <a:blip r:embed="rId2">
              <a:extLst/>
            </a:blip>
            <a:srcRect l="7100" r="7100"/>
            <a:stretch>
              <a:fillRect/>
            </a:stretch>
          </p:blipFill>
          <p:spPr>
            <a:xfrm>
              <a:off x="-1" y="63518"/>
              <a:ext cx="1739173" cy="2027036"/>
            </a:xfrm>
            <a:prstGeom prst="rect">
              <a:avLst/>
            </a:prstGeom>
            <a:ln w="12700" cap="flat">
              <a:solidFill>
                <a:srgbClr val="F3F7F5"/>
              </a:solidFill>
              <a:prstDash val="solid"/>
              <a:miter lim="400000"/>
            </a:ln>
            <a:effectLst>
              <a:outerShdw blurRad="63500" dist="25400" dir="5400000" rotWithShape="0">
                <a:srgbClr val="000000">
                  <a:alpha val="50000"/>
                </a:srgbClr>
              </a:outerShdw>
            </a:effectLst>
          </p:spPr>
        </p:pic>
        <p:pic>
          <p:nvPicPr>
            <p:cNvPr id="544" name="image19.jpg"/>
            <p:cNvPicPr>
              <a:picLocks noChangeAspect="1"/>
            </p:cNvPicPr>
            <p:nvPr/>
          </p:nvPicPr>
          <p:blipFill>
            <a:blip r:embed="rId3">
              <a:extLst/>
            </a:blip>
            <a:srcRect l="12044" r="12045"/>
            <a:stretch>
              <a:fillRect/>
            </a:stretch>
          </p:blipFill>
          <p:spPr>
            <a:xfrm>
              <a:off x="6271179" y="2674319"/>
              <a:ext cx="1306429" cy="1721047"/>
            </a:xfrm>
            <a:prstGeom prst="rect">
              <a:avLst/>
            </a:prstGeom>
            <a:ln w="12700" cap="flat">
              <a:solidFill>
                <a:srgbClr val="F3F7F5"/>
              </a:solidFill>
              <a:prstDash val="solid"/>
              <a:miter lim="400000"/>
            </a:ln>
            <a:effectLst>
              <a:outerShdw blurRad="63500" dist="25400" dir="5400000" rotWithShape="0">
                <a:srgbClr val="000000">
                  <a:alpha val="50000"/>
                </a:srgbClr>
              </a:outerShdw>
            </a:effectLst>
          </p:spPr>
        </p:pic>
        <p:pic>
          <p:nvPicPr>
            <p:cNvPr id="545" name="pasted-image.png"/>
            <p:cNvPicPr>
              <a:picLocks noChangeAspect="1"/>
            </p:cNvPicPr>
            <p:nvPr/>
          </p:nvPicPr>
          <p:blipFill>
            <a:blip r:embed="rId4">
              <a:extLst/>
            </a:blip>
            <a:stretch>
              <a:fillRect/>
            </a:stretch>
          </p:blipFill>
          <p:spPr>
            <a:xfrm>
              <a:off x="4111170" y="2695117"/>
              <a:ext cx="1286292" cy="1679326"/>
            </a:xfrm>
            <a:prstGeom prst="rect">
              <a:avLst/>
            </a:prstGeom>
            <a:ln w="12700" cap="flat">
              <a:noFill/>
              <a:miter lim="400000"/>
            </a:ln>
            <a:effectLst/>
          </p:spPr>
        </p:pic>
        <p:pic>
          <p:nvPicPr>
            <p:cNvPr id="546" name="pasted-image.png"/>
            <p:cNvPicPr>
              <a:picLocks noChangeAspect="1"/>
            </p:cNvPicPr>
            <p:nvPr/>
          </p:nvPicPr>
          <p:blipFill>
            <a:blip r:embed="rId5">
              <a:extLst/>
            </a:blip>
            <a:stretch>
              <a:fillRect/>
            </a:stretch>
          </p:blipFill>
          <p:spPr>
            <a:xfrm>
              <a:off x="89583" y="2695117"/>
              <a:ext cx="1269259" cy="1679326"/>
            </a:xfrm>
            <a:prstGeom prst="rect">
              <a:avLst/>
            </a:prstGeom>
            <a:ln w="12700" cap="flat">
              <a:noFill/>
              <a:miter lim="400000"/>
            </a:ln>
            <a:effectLst/>
          </p:spPr>
        </p:pic>
        <p:pic>
          <p:nvPicPr>
            <p:cNvPr id="547" name="pasted-image.png"/>
            <p:cNvPicPr>
              <a:picLocks noChangeAspect="1"/>
            </p:cNvPicPr>
            <p:nvPr/>
          </p:nvPicPr>
          <p:blipFill>
            <a:blip r:embed="rId6">
              <a:extLst/>
            </a:blip>
            <a:stretch>
              <a:fillRect/>
            </a:stretch>
          </p:blipFill>
          <p:spPr>
            <a:xfrm>
              <a:off x="2167109" y="2696063"/>
              <a:ext cx="1269259" cy="1677434"/>
            </a:xfrm>
            <a:prstGeom prst="rect">
              <a:avLst/>
            </a:prstGeom>
            <a:ln w="12700" cap="flat">
              <a:noFill/>
              <a:miter lim="400000"/>
            </a:ln>
            <a:effectLst/>
          </p:spPr>
        </p:pic>
        <p:pic>
          <p:nvPicPr>
            <p:cNvPr id="548" name="pasted-image.png"/>
            <p:cNvPicPr>
              <a:picLocks noChangeAspect="1"/>
            </p:cNvPicPr>
            <p:nvPr/>
          </p:nvPicPr>
          <p:blipFill>
            <a:blip r:embed="rId7">
              <a:extLst/>
            </a:blip>
            <a:stretch>
              <a:fillRect/>
            </a:stretch>
          </p:blipFill>
          <p:spPr>
            <a:xfrm>
              <a:off x="5779029" y="53692"/>
              <a:ext cx="1417530" cy="2177199"/>
            </a:xfrm>
            <a:prstGeom prst="rect">
              <a:avLst/>
            </a:prstGeom>
            <a:ln w="12700" cap="flat">
              <a:noFill/>
              <a:miter lim="400000"/>
            </a:ln>
            <a:effectLst/>
          </p:spPr>
        </p:pic>
        <p:pic>
          <p:nvPicPr>
            <p:cNvPr id="549" name="pasted-image.png"/>
            <p:cNvPicPr>
              <a:picLocks noChangeAspect="1"/>
            </p:cNvPicPr>
            <p:nvPr/>
          </p:nvPicPr>
          <p:blipFill>
            <a:blip r:embed="rId8">
              <a:extLst/>
            </a:blip>
            <a:srcRect/>
            <a:stretch>
              <a:fillRect/>
            </a:stretch>
          </p:blipFill>
          <p:spPr>
            <a:xfrm>
              <a:off x="2661870" y="0"/>
              <a:ext cx="1766781" cy="2165509"/>
            </a:xfrm>
            <a:prstGeom prst="rect">
              <a:avLst/>
            </a:prstGeom>
            <a:ln w="12700" cap="flat">
              <a:noFill/>
              <a:miter lim="400000"/>
            </a:ln>
            <a:effectLst/>
          </p:spPr>
        </p:pic>
      </p:grpSp>
    </p:spTree>
  </p:cSld>
  <p:clrMapOvr>
    <a:masterClrMapping/>
  </p:clrMapOvr>
  <p:transition xmlns:p14="http://schemas.microsoft.com/office/powerpoint/2010/mai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 name="pasted-image.png"/>
          <p:cNvPicPr>
            <a:picLocks noChangeAspect="1"/>
          </p:cNvPicPr>
          <p:nvPr/>
        </p:nvPicPr>
        <p:blipFill>
          <a:blip r:embed="rId2">
            <a:extLst/>
          </a:blip>
          <a:stretch>
            <a:fillRect/>
          </a:stretch>
        </p:blipFill>
        <p:spPr>
          <a:xfrm>
            <a:off x="7335947" y="2124690"/>
            <a:ext cx="2187099" cy="2152521"/>
          </a:xfrm>
          <a:prstGeom prst="rect">
            <a:avLst/>
          </a:prstGeom>
          <a:ln w="12700">
            <a:miter lim="400000"/>
          </a:ln>
        </p:spPr>
      </p:pic>
      <p:pic>
        <p:nvPicPr>
          <p:cNvPr id="553" name="pasted-image.tif"/>
          <p:cNvPicPr>
            <a:picLocks noChangeAspect="1"/>
          </p:cNvPicPr>
          <p:nvPr/>
        </p:nvPicPr>
        <p:blipFill>
          <a:blip r:embed="rId3">
            <a:extLst/>
          </a:blip>
          <a:stretch>
            <a:fillRect/>
          </a:stretch>
        </p:blipFill>
        <p:spPr>
          <a:xfrm>
            <a:off x="2668954" y="2057396"/>
            <a:ext cx="2159907" cy="1959679"/>
          </a:xfrm>
          <a:prstGeom prst="rect">
            <a:avLst/>
          </a:prstGeom>
          <a:ln w="12700">
            <a:miter lim="400000"/>
          </a:ln>
        </p:spPr>
      </p:pic>
      <p:pic>
        <p:nvPicPr>
          <p:cNvPr id="554" name="pasted-image.png"/>
          <p:cNvPicPr>
            <a:picLocks noChangeAspect="1"/>
          </p:cNvPicPr>
          <p:nvPr/>
        </p:nvPicPr>
        <p:blipFill>
          <a:blip r:embed="rId4">
            <a:extLst/>
          </a:blip>
          <a:stretch>
            <a:fillRect/>
          </a:stretch>
        </p:blipFill>
        <p:spPr>
          <a:xfrm>
            <a:off x="5254179" y="2124690"/>
            <a:ext cx="1656449" cy="2152521"/>
          </a:xfrm>
          <a:prstGeom prst="rect">
            <a:avLst/>
          </a:prstGeom>
          <a:ln w="12700">
            <a:miter lim="400000"/>
          </a:ln>
        </p:spPr>
      </p:pic>
      <p:sp>
        <p:nvSpPr>
          <p:cNvPr id="555" name="Shape 555"/>
          <p:cNvSpPr>
            <a:spLocks noGrp="1"/>
          </p:cNvSpPr>
          <p:nvPr>
            <p:ph type="title" idx="4294967295"/>
          </p:nvPr>
        </p:nvSpPr>
        <p:spPr>
          <a:xfrm>
            <a:off x="5139250" y="487069"/>
            <a:ext cx="4518423" cy="1094054"/>
          </a:xfrm>
          <a:prstGeom prst="rect">
            <a:avLst/>
          </a:prstGeom>
        </p:spPr>
        <p:txBody>
          <a:bodyPr lIns="50800" tIns="50800" rIns="50800" bIns="50800" anchor="ctr"/>
          <a:lstStyle>
            <a:lvl1pPr>
              <a:defRPr sz="5800">
                <a:latin typeface="等线 Light"/>
                <a:ea typeface="等线 Light"/>
                <a:cs typeface="等线 Light"/>
                <a:sym typeface="等线 Light"/>
              </a:defRPr>
            </a:lvl1pPr>
          </a:lstStyle>
          <a:p>
            <a:r>
              <a:t>谢谢</a:t>
            </a:r>
          </a:p>
        </p:txBody>
      </p:sp>
    </p:spTree>
  </p:cSld>
  <p:clrMapOvr>
    <a:masterClrMapping/>
  </p:clrMapOvr>
  <p:transition xmlns:p14="http://schemas.microsoft.com/office/powerpoint/2010/mai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p:cNvSpPr>
          <p:nvPr>
            <p:ph type="title"/>
          </p:nvPr>
        </p:nvSpPr>
        <p:spPr>
          <a:prstGeom prst="rect">
            <a:avLst/>
          </a:prstGeom>
        </p:spPr>
        <p:txBody>
          <a:bodyPr/>
          <a:lstStyle>
            <a:lvl1pPr defTabSz="321468">
              <a:defRPr sz="4200"/>
            </a:lvl1pPr>
          </a:lstStyle>
          <a:p>
            <a:r>
              <a:t>Are you using microservices?</a:t>
            </a:r>
          </a:p>
        </p:txBody>
      </p:sp>
      <p:pic>
        <p:nvPicPr>
          <p:cNvPr id="195" name="pasted-image.png"/>
          <p:cNvPicPr>
            <a:picLocks noChangeAspect="1"/>
          </p:cNvPicPr>
          <p:nvPr/>
        </p:nvPicPr>
        <p:blipFill>
          <a:blip r:embed="rId2">
            <a:extLst/>
          </a:blip>
          <a:stretch>
            <a:fillRect/>
          </a:stretch>
        </p:blipFill>
        <p:spPr>
          <a:xfrm>
            <a:off x="2239362" y="1248980"/>
            <a:ext cx="7713276" cy="4029840"/>
          </a:xfrm>
          <a:prstGeom prst="rect">
            <a:avLst/>
          </a:prstGeom>
          <a:ln w="12700">
            <a:miter lim="400000"/>
          </a:ln>
        </p:spPr>
      </p:pic>
      <p:sp>
        <p:nvSpPr>
          <p:cNvPr id="196" name="Shape 196"/>
          <p:cNvSpPr/>
          <p:nvPr/>
        </p:nvSpPr>
        <p:spPr>
          <a:xfrm>
            <a:off x="3481756" y="5644064"/>
            <a:ext cx="4966356"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321468">
              <a:defRPr sz="1600">
                <a:solidFill>
                  <a:srgbClr val="FFFFFF"/>
                </a:solidFill>
                <a:latin typeface="Calibri"/>
                <a:ea typeface="Calibri"/>
                <a:cs typeface="Calibri"/>
                <a:sym typeface="Calibri"/>
              </a:defRPr>
            </a:lvl1pPr>
          </a:lstStyle>
          <a:p>
            <a:r>
              <a:t>https://www.nginx.com/resources/library/app-dev-survey/</a:t>
            </a:r>
          </a:p>
        </p:txBody>
      </p:sp>
    </p:spTree>
  </p:cSld>
  <p:clrMapOvr>
    <a:masterClrMapping/>
  </p:clrMapOvr>
  <p:transition xmlns:p14="http://schemas.microsoft.com/office/powerpoint/2010/mai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0" name="Group 200"/>
          <p:cNvGrpSpPr/>
          <p:nvPr/>
        </p:nvGrpSpPr>
        <p:grpSpPr>
          <a:xfrm>
            <a:off x="1524000" y="2104930"/>
            <a:ext cx="9144000" cy="2648140"/>
            <a:chOff x="0" y="0"/>
            <a:chExt cx="9144000" cy="2648138"/>
          </a:xfrm>
        </p:grpSpPr>
        <p:pic>
          <p:nvPicPr>
            <p:cNvPr id="198" name="pasted-image.png"/>
            <p:cNvPicPr>
              <a:picLocks noChangeAspect="1"/>
            </p:cNvPicPr>
            <p:nvPr/>
          </p:nvPicPr>
          <p:blipFill>
            <a:blip r:embed="rId2">
              <a:extLst/>
            </a:blip>
            <a:stretch>
              <a:fillRect/>
            </a:stretch>
          </p:blipFill>
          <p:spPr>
            <a:xfrm>
              <a:off x="0" y="0"/>
              <a:ext cx="9144000" cy="2648139"/>
            </a:xfrm>
            <a:prstGeom prst="rect">
              <a:avLst/>
            </a:prstGeom>
            <a:ln w="12700" cap="flat">
              <a:noFill/>
              <a:miter lim="400000"/>
            </a:ln>
            <a:effectLst/>
          </p:spPr>
        </p:pic>
        <p:sp>
          <p:nvSpPr>
            <p:cNvPr id="199" name="Shape 199"/>
            <p:cNvSpPr/>
            <p:nvPr/>
          </p:nvSpPr>
          <p:spPr>
            <a:xfrm>
              <a:off x="3986530" y="1013299"/>
              <a:ext cx="4371341" cy="6215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lgn="ctr" defTabSz="321468">
                <a:defRPr sz="4200">
                  <a:solidFill>
                    <a:srgbClr val="FFFFFF"/>
                  </a:solidFill>
                  <a:latin typeface="Calibri"/>
                  <a:ea typeface="Calibri"/>
                  <a:cs typeface="Calibri"/>
                  <a:sym typeface="Calibri"/>
                </a:defRPr>
              </a:lvl1pPr>
            </a:lstStyle>
            <a:p>
              <a:r>
                <a:t>什么是微服务架构</a:t>
              </a:r>
            </a:p>
          </p:txBody>
        </p:sp>
      </p:grpSp>
    </p:spTree>
  </p:cSld>
  <p:clrMapOvr>
    <a:masterClrMapping/>
  </p:clrMapOvr>
  <p:transition xmlns:p14="http://schemas.microsoft.com/office/powerpoint/2010/mai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2" name="pasted-image.png"/>
          <p:cNvPicPr>
            <a:picLocks noChangeAspect="1"/>
          </p:cNvPicPr>
          <p:nvPr/>
        </p:nvPicPr>
        <p:blipFill>
          <a:blip r:embed="rId2">
            <a:extLst/>
          </a:blip>
          <a:stretch>
            <a:fillRect/>
          </a:stretch>
        </p:blipFill>
        <p:spPr>
          <a:xfrm>
            <a:off x="1846663" y="1314925"/>
            <a:ext cx="8498674" cy="4423147"/>
          </a:xfrm>
          <a:prstGeom prst="rect">
            <a:avLst/>
          </a:prstGeom>
          <a:ln w="12700">
            <a:miter lim="400000"/>
          </a:ln>
        </p:spPr>
      </p:pic>
    </p:spTree>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Shape 204"/>
          <p:cNvSpPr/>
          <p:nvPr/>
        </p:nvSpPr>
        <p:spPr>
          <a:xfrm>
            <a:off x="5756059" y="5725743"/>
            <a:ext cx="912054" cy="739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defTabSz="321468">
              <a:defRPr sz="4200">
                <a:solidFill>
                  <a:srgbClr val="FFFFFF"/>
                </a:solidFill>
                <a:latin typeface="Calibri"/>
                <a:ea typeface="Calibri"/>
                <a:cs typeface="Calibri"/>
                <a:sym typeface="Calibri"/>
              </a:defRPr>
            </a:lvl1pPr>
          </a:lstStyle>
          <a:p>
            <a:r>
              <a:t>......</a:t>
            </a:r>
          </a:p>
        </p:txBody>
      </p:sp>
      <p:grpSp>
        <p:nvGrpSpPr>
          <p:cNvPr id="210" name="Group 210"/>
          <p:cNvGrpSpPr/>
          <p:nvPr/>
        </p:nvGrpSpPr>
        <p:grpSpPr>
          <a:xfrm>
            <a:off x="1782086" y="1230987"/>
            <a:ext cx="8670515" cy="1358737"/>
            <a:chOff x="0" y="0"/>
            <a:chExt cx="8670513" cy="1358735"/>
          </a:xfrm>
        </p:grpSpPr>
        <p:grpSp>
          <p:nvGrpSpPr>
            <p:cNvPr id="208" name="Group 208"/>
            <p:cNvGrpSpPr/>
            <p:nvPr/>
          </p:nvGrpSpPr>
          <p:grpSpPr>
            <a:xfrm>
              <a:off x="0" y="0"/>
              <a:ext cx="8525396" cy="1358736"/>
              <a:chOff x="0" y="0"/>
              <a:chExt cx="8525395" cy="1358735"/>
            </a:xfrm>
          </p:grpSpPr>
          <p:pic>
            <p:nvPicPr>
              <p:cNvPr id="205" name="pasted-image.png"/>
              <p:cNvPicPr>
                <a:picLocks/>
              </p:cNvPicPr>
              <p:nvPr/>
            </p:nvPicPr>
            <p:blipFill>
              <a:blip r:embed="rId3">
                <a:extLst/>
              </a:blip>
              <a:stretch>
                <a:fillRect/>
              </a:stretch>
            </p:blipFill>
            <p:spPr>
              <a:xfrm>
                <a:off x="157571" y="0"/>
                <a:ext cx="937618" cy="981551"/>
              </a:xfrm>
              <a:prstGeom prst="rect">
                <a:avLst/>
              </a:prstGeom>
              <a:ln w="12700" cap="flat">
                <a:noFill/>
                <a:miter lim="400000"/>
              </a:ln>
              <a:effectLst/>
            </p:spPr>
          </p:pic>
          <p:sp>
            <p:nvSpPr>
              <p:cNvPr id="206" name="Shape 206"/>
              <p:cNvSpPr/>
              <p:nvPr/>
            </p:nvSpPr>
            <p:spPr>
              <a:xfrm>
                <a:off x="1202607" y="257531"/>
                <a:ext cx="7322788"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p>
                <a:pPr defTabSz="321468">
                  <a:defRPr sz="2000" i="1">
                    <a:solidFill>
                      <a:srgbClr val="FFFFFF"/>
                    </a:solidFill>
                    <a:latin typeface="Calibri"/>
                    <a:ea typeface="Calibri"/>
                    <a:cs typeface="Calibri"/>
                    <a:sym typeface="Calibri"/>
                  </a:defRPr>
                </a:pPr>
                <a:r>
                  <a:t>Micro (u)Services Architecture - </a:t>
                </a:r>
                <a:r>
                  <a:rPr sz="1800"/>
                  <a:t>small, short lived services rather than SOA.</a:t>
                </a:r>
              </a:p>
            </p:txBody>
          </p:sp>
          <p:sp>
            <p:nvSpPr>
              <p:cNvPr id="207" name="Shape 207"/>
              <p:cNvSpPr/>
              <p:nvPr/>
            </p:nvSpPr>
            <p:spPr>
              <a:xfrm>
                <a:off x="0" y="962495"/>
                <a:ext cx="1372776"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defTabSz="321468">
                  <a:defRPr sz="2000">
                    <a:solidFill>
                      <a:srgbClr val="3696E1"/>
                    </a:solidFill>
                    <a:latin typeface="Calibri"/>
                    <a:ea typeface="Calibri"/>
                    <a:cs typeface="Calibri"/>
                    <a:sym typeface="Calibri"/>
                  </a:defRPr>
                </a:lvl1pPr>
              </a:lstStyle>
              <a:p>
                <a:r>
                  <a:t>Fred George</a:t>
                </a:r>
              </a:p>
            </p:txBody>
          </p:sp>
        </p:grpSp>
        <p:sp>
          <p:nvSpPr>
            <p:cNvPr id="209" name="Shape 209"/>
            <p:cNvSpPr/>
            <p:nvPr/>
          </p:nvSpPr>
          <p:spPr>
            <a:xfrm>
              <a:off x="7898432" y="635886"/>
              <a:ext cx="772082"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defTabSz="321468">
                <a:defRPr i="1">
                  <a:solidFill>
                    <a:srgbClr val="FFFFFF"/>
                  </a:solidFill>
                  <a:latin typeface="Calibri"/>
                  <a:ea typeface="Calibri"/>
                  <a:cs typeface="Calibri"/>
                  <a:sym typeface="Calibri"/>
                </a:defRPr>
              </a:lvl1pPr>
            </a:lstStyle>
            <a:p>
              <a:r>
                <a:t>2012/3</a:t>
              </a:r>
            </a:p>
          </p:txBody>
        </p:sp>
      </p:grpSp>
      <p:grpSp>
        <p:nvGrpSpPr>
          <p:cNvPr id="216" name="Group 216"/>
          <p:cNvGrpSpPr/>
          <p:nvPr/>
        </p:nvGrpSpPr>
        <p:grpSpPr>
          <a:xfrm>
            <a:off x="1764634" y="4876442"/>
            <a:ext cx="8705418" cy="1435903"/>
            <a:chOff x="0" y="0"/>
            <a:chExt cx="8705416" cy="1435901"/>
          </a:xfrm>
        </p:grpSpPr>
        <p:grpSp>
          <p:nvGrpSpPr>
            <p:cNvPr id="214" name="Group 214"/>
            <p:cNvGrpSpPr/>
            <p:nvPr/>
          </p:nvGrpSpPr>
          <p:grpSpPr>
            <a:xfrm>
              <a:off x="0" y="0"/>
              <a:ext cx="7756405" cy="1435902"/>
              <a:chOff x="0" y="0"/>
              <a:chExt cx="7756404" cy="1435901"/>
            </a:xfrm>
          </p:grpSpPr>
          <p:pic>
            <p:nvPicPr>
              <p:cNvPr id="211" name="pasted-image.png"/>
              <p:cNvPicPr>
                <a:picLocks noChangeAspect="1"/>
              </p:cNvPicPr>
              <p:nvPr/>
            </p:nvPicPr>
            <p:blipFill>
              <a:blip r:embed="rId4">
                <a:extLst/>
              </a:blip>
              <a:stretch>
                <a:fillRect/>
              </a:stretch>
            </p:blipFill>
            <p:spPr>
              <a:xfrm>
                <a:off x="191996" y="0"/>
                <a:ext cx="893658" cy="1069871"/>
              </a:xfrm>
              <a:prstGeom prst="rect">
                <a:avLst/>
              </a:prstGeom>
              <a:ln w="12700" cap="flat">
                <a:noFill/>
                <a:miter lim="400000"/>
              </a:ln>
              <a:effectLst/>
            </p:spPr>
          </p:pic>
          <p:sp>
            <p:nvSpPr>
              <p:cNvPr id="212" name="Shape 212"/>
              <p:cNvSpPr/>
              <p:nvPr/>
            </p:nvSpPr>
            <p:spPr>
              <a:xfrm>
                <a:off x="1188907" y="395453"/>
                <a:ext cx="6567498"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defTabSz="321468">
                  <a:defRPr sz="2000" i="1">
                    <a:solidFill>
                      <a:srgbClr val="FFFFFF"/>
                    </a:solidFill>
                    <a:latin typeface="Calibri"/>
                    <a:ea typeface="Calibri"/>
                    <a:cs typeface="Calibri"/>
                    <a:sym typeface="Calibri"/>
                  </a:defRPr>
                </a:lvl1pPr>
              </a:lstStyle>
              <a:p>
                <a:r>
                  <a:t>Microservices are the first post DevOps revolution architecture.</a:t>
                </a:r>
              </a:p>
            </p:txBody>
          </p:sp>
          <p:sp>
            <p:nvSpPr>
              <p:cNvPr id="213" name="Shape 213"/>
              <p:cNvSpPr/>
              <p:nvPr/>
            </p:nvSpPr>
            <p:spPr>
              <a:xfrm>
                <a:off x="0" y="1039661"/>
                <a:ext cx="1097568"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defTabSz="321468">
                  <a:defRPr sz="2000">
                    <a:solidFill>
                      <a:srgbClr val="3696E1"/>
                    </a:solidFill>
                    <a:latin typeface="Calibri"/>
                    <a:ea typeface="Calibri"/>
                    <a:cs typeface="Calibri"/>
                    <a:sym typeface="Calibri"/>
                  </a:defRPr>
                </a:lvl1pPr>
              </a:lstStyle>
              <a:p>
                <a:r>
                  <a:t>Neal Ford</a:t>
                </a:r>
              </a:p>
            </p:txBody>
          </p:sp>
        </p:grpSp>
        <p:sp>
          <p:nvSpPr>
            <p:cNvPr id="215" name="Shape 215"/>
            <p:cNvSpPr/>
            <p:nvPr/>
          </p:nvSpPr>
          <p:spPr>
            <a:xfrm>
              <a:off x="7817473" y="749792"/>
              <a:ext cx="887944"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defTabSz="321468">
                <a:defRPr i="1">
                  <a:solidFill>
                    <a:srgbClr val="FFFFFF"/>
                  </a:solidFill>
                  <a:latin typeface="Calibri"/>
                  <a:ea typeface="Calibri"/>
                  <a:cs typeface="Calibri"/>
                  <a:sym typeface="Calibri"/>
                </a:defRPr>
              </a:lvl1pPr>
            </a:lstStyle>
            <a:p>
              <a:r>
                <a:t>2015/10</a:t>
              </a:r>
            </a:p>
          </p:txBody>
        </p:sp>
      </p:grpSp>
      <p:grpSp>
        <p:nvGrpSpPr>
          <p:cNvPr id="222" name="Group 222"/>
          <p:cNvGrpSpPr/>
          <p:nvPr/>
        </p:nvGrpSpPr>
        <p:grpSpPr>
          <a:xfrm>
            <a:off x="1660022" y="3051938"/>
            <a:ext cx="8914643" cy="1362289"/>
            <a:chOff x="0" y="0"/>
            <a:chExt cx="8914641" cy="1362288"/>
          </a:xfrm>
        </p:grpSpPr>
        <p:grpSp>
          <p:nvGrpSpPr>
            <p:cNvPr id="220" name="Group 220"/>
            <p:cNvGrpSpPr/>
            <p:nvPr/>
          </p:nvGrpSpPr>
          <p:grpSpPr>
            <a:xfrm>
              <a:off x="0" y="0"/>
              <a:ext cx="8914643" cy="1362289"/>
              <a:chOff x="0" y="0"/>
              <a:chExt cx="8914642" cy="1362288"/>
            </a:xfrm>
          </p:grpSpPr>
          <p:sp>
            <p:nvSpPr>
              <p:cNvPr id="217" name="Shape 217"/>
              <p:cNvSpPr/>
              <p:nvPr/>
            </p:nvSpPr>
            <p:spPr>
              <a:xfrm>
                <a:off x="1275344" y="359990"/>
                <a:ext cx="7639299"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defTabSz="321468">
                  <a:defRPr sz="2000" i="1">
                    <a:solidFill>
                      <a:srgbClr val="FFFFFF"/>
                    </a:solidFill>
                    <a:latin typeface="Calibri"/>
                    <a:ea typeface="Calibri"/>
                    <a:cs typeface="Calibri"/>
                    <a:sym typeface="Calibri"/>
                  </a:defRPr>
                </a:lvl1pPr>
              </a:lstStyle>
              <a:p>
                <a:r>
                  <a:t>Loosely coupled service oriented architecture with bounded contexts.</a:t>
                </a:r>
              </a:p>
            </p:txBody>
          </p:sp>
          <p:sp>
            <p:nvSpPr>
              <p:cNvPr id="218" name="Shape 218"/>
              <p:cNvSpPr/>
              <p:nvPr/>
            </p:nvSpPr>
            <p:spPr>
              <a:xfrm>
                <a:off x="0" y="966048"/>
                <a:ext cx="1818640"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defTabSz="321468">
                  <a:defRPr sz="2000">
                    <a:solidFill>
                      <a:srgbClr val="3696E1"/>
                    </a:solidFill>
                    <a:latin typeface="Calibri"/>
                    <a:ea typeface="Calibri"/>
                    <a:cs typeface="Calibri"/>
                    <a:sym typeface="Calibri"/>
                  </a:defRPr>
                </a:lvl1pPr>
              </a:lstStyle>
              <a:p>
                <a:r>
                  <a:t>Adrian Cockcroft</a:t>
                </a:r>
              </a:p>
            </p:txBody>
          </p:sp>
          <p:pic>
            <p:nvPicPr>
              <p:cNvPr id="219" name="pasted-image.png"/>
              <p:cNvPicPr>
                <a:picLocks/>
              </p:cNvPicPr>
              <p:nvPr/>
            </p:nvPicPr>
            <p:blipFill>
              <a:blip r:embed="rId5">
                <a:extLst/>
              </a:blip>
              <a:stretch>
                <a:fillRect/>
              </a:stretch>
            </p:blipFill>
            <p:spPr>
              <a:xfrm>
                <a:off x="237623" y="0"/>
                <a:ext cx="964408" cy="955477"/>
              </a:xfrm>
              <a:prstGeom prst="rect">
                <a:avLst/>
              </a:prstGeom>
              <a:ln w="12700" cap="flat">
                <a:noFill/>
                <a:miter lim="400000"/>
              </a:ln>
              <a:effectLst/>
            </p:spPr>
          </p:pic>
        </p:grpSp>
        <p:sp>
          <p:nvSpPr>
            <p:cNvPr id="221" name="Shape 221"/>
            <p:cNvSpPr/>
            <p:nvPr/>
          </p:nvSpPr>
          <p:spPr>
            <a:xfrm>
              <a:off x="7906732" y="687152"/>
              <a:ext cx="887945"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defTabSz="321468">
                <a:defRPr i="1">
                  <a:solidFill>
                    <a:srgbClr val="FFFFFF"/>
                  </a:solidFill>
                  <a:latin typeface="Calibri"/>
                  <a:ea typeface="Calibri"/>
                  <a:cs typeface="Calibri"/>
                  <a:sym typeface="Calibri"/>
                </a:defRPr>
              </a:lvl1pPr>
            </a:lstStyle>
            <a:p>
              <a:r>
                <a:t>2014/11</a:t>
              </a:r>
            </a:p>
          </p:txBody>
        </p:sp>
      </p:grpSp>
    </p:spTree>
  </p:cSld>
  <p:clrMapOvr>
    <a:masterClrMapping/>
  </p:clrMapOvr>
  <p:transition xmlns:p14="http://schemas.microsoft.com/office/powerpoint/2010/main" spd="slow"/>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1"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p:nvPr/>
        </p:nvSpPr>
        <p:spPr>
          <a:xfrm>
            <a:off x="1966826" y="2454529"/>
            <a:ext cx="8258348" cy="194894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321468">
              <a:defRPr sz="4200">
                <a:latin typeface="Calibri"/>
                <a:ea typeface="Calibri"/>
                <a:cs typeface="Calibri"/>
                <a:sym typeface="Calibri"/>
              </a:defRPr>
            </a:pPr>
            <a:r>
              <a:rPr>
                <a:solidFill>
                  <a:srgbClr val="FFFFFF"/>
                </a:solidFill>
              </a:rPr>
              <a:t>以缩短</a:t>
            </a:r>
            <a:r>
              <a:rPr b="1">
                <a:solidFill>
                  <a:srgbClr val="D93F2A"/>
                </a:solidFill>
              </a:rPr>
              <a:t>交付周期</a:t>
            </a:r>
            <a:r>
              <a:rPr>
                <a:solidFill>
                  <a:srgbClr val="FFFFFF"/>
                </a:solidFill>
              </a:rPr>
              <a:t>为核心</a:t>
            </a:r>
          </a:p>
          <a:p>
            <a:pPr lvl="8" indent="1828800" defTabSz="321468">
              <a:defRPr sz="4200">
                <a:latin typeface="Calibri"/>
                <a:ea typeface="Calibri"/>
                <a:cs typeface="Calibri"/>
                <a:sym typeface="Calibri"/>
              </a:defRPr>
            </a:pPr>
            <a:r>
              <a:rPr>
                <a:solidFill>
                  <a:srgbClr val="FFFFFF"/>
                </a:solidFill>
              </a:rPr>
              <a:t>   基于</a:t>
            </a:r>
            <a:r>
              <a:rPr b="1">
                <a:solidFill>
                  <a:srgbClr val="D93F2A"/>
                </a:solidFill>
              </a:rPr>
              <a:t>DevOps</a:t>
            </a:r>
          </a:p>
          <a:p>
            <a:pPr lvl="8" indent="1828800" defTabSz="321468">
              <a:defRPr sz="4200">
                <a:latin typeface="Calibri"/>
                <a:ea typeface="Calibri"/>
                <a:cs typeface="Calibri"/>
                <a:sym typeface="Calibri"/>
              </a:defRPr>
            </a:pPr>
            <a:r>
              <a:rPr>
                <a:solidFill>
                  <a:srgbClr val="FFFFFF"/>
                </a:solidFill>
              </a:rPr>
              <a:t>              的</a:t>
            </a:r>
            <a:r>
              <a:rPr>
                <a:solidFill>
                  <a:srgbClr val="D93F2A"/>
                </a:solidFill>
              </a:rPr>
              <a:t>演进式架构</a:t>
            </a:r>
          </a:p>
        </p:txBody>
      </p:sp>
    </p:spTree>
  </p:cSld>
  <p:clrMapOvr>
    <a:masterClrMapping/>
  </p:clrMapOvr>
  <p:transition xmlns:p14="http://schemas.microsoft.com/office/powerpoint/2010/mai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Shape 230"/>
          <p:cNvSpPr/>
          <p:nvPr/>
        </p:nvSpPr>
        <p:spPr>
          <a:xfrm>
            <a:off x="3074081" y="2975656"/>
            <a:ext cx="5793741" cy="4983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321468">
              <a:defRPr sz="3200" b="1">
                <a:solidFill>
                  <a:srgbClr val="FFFFFF"/>
                </a:solidFill>
                <a:latin typeface="Calibri"/>
                <a:ea typeface="Calibri"/>
                <a:cs typeface="Calibri"/>
                <a:sym typeface="Calibri"/>
              </a:defRPr>
            </a:pPr>
            <a:r>
              <a:t>为什么以</a:t>
            </a:r>
            <a:r>
              <a:rPr>
                <a:solidFill>
                  <a:srgbClr val="D93F2A"/>
                </a:solidFill>
              </a:rPr>
              <a:t>缩短交付周期</a:t>
            </a:r>
            <a:r>
              <a:t>为核心？</a:t>
            </a:r>
          </a:p>
        </p:txBody>
      </p:sp>
    </p:spTree>
  </p:cSld>
  <p:clrMapOvr>
    <a:masterClrMapping/>
  </p:clrMapOvr>
  <p:transition xmlns:p14="http://schemas.microsoft.com/office/powerpoint/2010/main" spd="slow"/>
</p:sld>
</file>

<file path=ppt/theme/theme1.xml><?xml version="1.0" encoding="utf-8"?>
<a:theme xmlns:a="http://schemas.openxmlformats.org/drawingml/2006/main" name="自定义设计方案">
  <a:themeElements>
    <a:clrScheme name="自定义设计方案">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自定义设计方案">
      <a:majorFont>
        <a:latin typeface="等线"/>
        <a:ea typeface="等线"/>
        <a:cs typeface="等线"/>
      </a:majorFont>
      <a:minorFont>
        <a:latin typeface="Helvetica"/>
        <a:ea typeface="Helvetica"/>
        <a:cs typeface="Helvetica"/>
      </a:minorFont>
    </a:fontScheme>
    <a:fmtScheme name="自定义设计方案">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自定义设计方案">
  <a:themeElements>
    <a:clrScheme name="自定义设计方案">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自定义设计方案">
      <a:majorFont>
        <a:latin typeface="等线"/>
        <a:ea typeface="等线"/>
        <a:cs typeface="等线"/>
      </a:majorFont>
      <a:minorFont>
        <a:latin typeface="Helvetica"/>
        <a:ea typeface="Helvetica"/>
        <a:cs typeface="Helvetica"/>
      </a:minorFont>
    </a:fontScheme>
    <a:fmtScheme name="自定义设计方案">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等线"/>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TotalTime>
  <Words>1027</Words>
  <Application>Microsoft Macintosh PowerPoint</Application>
  <PresentationFormat>Custom</PresentationFormat>
  <Paragraphs>213</Paragraphs>
  <Slides>34</Slides>
  <Notes>13</Notes>
  <HiddenSlides>1</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自定义设计方案</vt:lpstr>
      <vt:lpstr>微服务架构与实践</vt:lpstr>
      <vt:lpstr>关于我</vt:lpstr>
      <vt:lpstr>Are you using microservices?</vt:lpstr>
      <vt:lpstr>Are you using microservices?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微服务架构与实践</dc:title>
  <cp:lastModifiedBy>Wang Lei</cp:lastModifiedBy>
  <cp:revision>3</cp:revision>
  <dcterms:modified xsi:type="dcterms:W3CDTF">2017-06-15T05:58:19Z</dcterms:modified>
</cp:coreProperties>
</file>